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91" r:id="rId3"/>
    <p:sldId id="321" r:id="rId4"/>
    <p:sldId id="292" r:id="rId5"/>
    <p:sldId id="293" r:id="rId6"/>
    <p:sldId id="294" r:id="rId7"/>
    <p:sldId id="295" r:id="rId8"/>
    <p:sldId id="302" r:id="rId9"/>
    <p:sldId id="296" r:id="rId10"/>
    <p:sldId id="329" r:id="rId11"/>
    <p:sldId id="297" r:id="rId12"/>
    <p:sldId id="300" r:id="rId13"/>
    <p:sldId id="299" r:id="rId14"/>
    <p:sldId id="298" r:id="rId15"/>
    <p:sldId id="301" r:id="rId16"/>
    <p:sldId id="304" r:id="rId17"/>
    <p:sldId id="324" r:id="rId18"/>
    <p:sldId id="319" r:id="rId19"/>
    <p:sldId id="306" r:id="rId20"/>
    <p:sldId id="307" r:id="rId21"/>
    <p:sldId id="308" r:id="rId22"/>
    <p:sldId id="309" r:id="rId23"/>
    <p:sldId id="310" r:id="rId24"/>
    <p:sldId id="311" r:id="rId25"/>
    <p:sldId id="312" r:id="rId26"/>
    <p:sldId id="313" r:id="rId27"/>
    <p:sldId id="314" r:id="rId28"/>
    <p:sldId id="323" r:id="rId29"/>
    <p:sldId id="315" r:id="rId30"/>
    <p:sldId id="332" r:id="rId31"/>
    <p:sldId id="333" r:id="rId32"/>
    <p:sldId id="334" r:id="rId33"/>
    <p:sldId id="335" r:id="rId34"/>
    <p:sldId id="337" r:id="rId35"/>
    <p:sldId id="336" r:id="rId3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82">
          <p15:clr>
            <a:srgbClr val="A4A3A4"/>
          </p15:clr>
        </p15:guide>
        <p15:guide id="4" orient="horz" pos="3058">
          <p15:clr>
            <a:srgbClr val="A4A3A4"/>
          </p15:clr>
        </p15:guide>
        <p15:guide id="5" orient="horz" pos="2482">
          <p15:clr>
            <a:srgbClr val="A4A3A4"/>
          </p15:clr>
        </p15:guide>
        <p15:guide id="6" orient="horz" pos="758">
          <p15:clr>
            <a:srgbClr val="A4A3A4"/>
          </p15:clr>
        </p15:guide>
        <p15:guide id="7" orient="horz" pos="1331">
          <p15:clr>
            <a:srgbClr val="A4A3A4"/>
          </p15:clr>
        </p15:guide>
        <p15:guide id="8" orient="horz" pos="1909">
          <p15:clr>
            <a:srgbClr val="A4A3A4"/>
          </p15:clr>
        </p15:guide>
        <p15:guide id="9" pos="143">
          <p15:clr>
            <a:srgbClr val="A4A3A4"/>
          </p15:clr>
        </p15:guide>
        <p15:guide id="10" pos="5616">
          <p15:clr>
            <a:srgbClr val="A4A3A4"/>
          </p15:clr>
        </p15:guide>
        <p15:guide id="11" pos="1152">
          <p15:clr>
            <a:srgbClr val="A4A3A4"/>
          </p15:clr>
        </p15:guide>
        <p15:guide id="12" pos="2011">
          <p15:clr>
            <a:srgbClr val="A4A3A4"/>
          </p15:clr>
        </p15:guide>
        <p15:guide id="13" pos="3884">
          <p15:clr>
            <a:srgbClr val="A4A3A4"/>
          </p15:clr>
        </p15:guide>
        <p15:guide id="14" pos="3744">
          <p15:clr>
            <a:srgbClr val="A4A3A4"/>
          </p15:clr>
        </p15:guide>
        <p15:guide id="15" pos="2882">
          <p15:clr>
            <a:srgbClr val="A4A3A4"/>
          </p15:clr>
        </p15:guide>
        <p15:guide id="16" pos="1872">
          <p15:clr>
            <a:srgbClr val="A4A3A4"/>
          </p15:clr>
        </p15:guide>
        <p15:guide id="17" orient="horz" pos="2486">
          <p15:clr>
            <a:srgbClr val="A4A3A4"/>
          </p15:clr>
        </p15:guide>
        <p15:guide id="18" orient="horz" pos="1325">
          <p15:clr>
            <a:srgbClr val="A4A3A4"/>
          </p15:clr>
        </p15:guide>
        <p15:guide id="19" orient="horz" pos="1959">
          <p15:clr>
            <a:srgbClr val="A4A3A4"/>
          </p15:clr>
        </p15:guide>
        <p15:guide id="20" pos="3878">
          <p15:clr>
            <a:srgbClr val="A4A3A4"/>
          </p15:clr>
        </p15:guide>
        <p15:guide id="21" pos="127">
          <p15:clr>
            <a:srgbClr val="A4A3A4"/>
          </p15:clr>
        </p15:guide>
        <p15:guide id="22" pos="2018">
          <p15:clr>
            <a:srgbClr val="A4A3A4"/>
          </p15:clr>
        </p15:guide>
        <p15:guide id="23" pos="5615">
          <p15:clr>
            <a:srgbClr val="A4A3A4"/>
          </p15:clr>
        </p15:guide>
        <p15:guide id="24" pos="999">
          <p15:clr>
            <a:srgbClr val="A4A3A4"/>
          </p15:clr>
        </p15:guide>
        <p15:guide id="25" orient="horz" pos="3239">
          <p15:clr>
            <a:srgbClr val="A4A3A4"/>
          </p15:clr>
        </p15:guide>
        <p15:guide id="26" orient="horz" pos="1330">
          <p15:clr>
            <a:srgbClr val="A4A3A4"/>
          </p15:clr>
        </p15:guide>
        <p15:guide id="27" pos="4729">
          <p15:clr>
            <a:srgbClr val="A4A3A4"/>
          </p15:clr>
        </p15:guide>
        <p15:guide id="28" pos="10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Lim" initials="JL" lastIdx="3" clrIdx="0">
    <p:extLst/>
  </p:cmAuthor>
  <p:cmAuthor id="2" name="Jacqueline Lim" initials="JL [2]" lastIdx="1" clrIdx="1">
    <p:extLst/>
  </p:cmAuthor>
  <p:cmAuthor id="3" name="Jacqueline Lim" initials="JL [3]" lastIdx="1" clrIdx="2">
    <p:extLst/>
  </p:cmAuthor>
  <p:cmAuthor id="4" name="Rosedel Davies-Adewebi" initials="RD [5]" lastIdx="2" clrIdx="3"/>
  <p:cmAuthor id="5" name="Rosedel Davies-Adewebi" initials="RD [6]" lastIdx="2" clrIdx="4"/>
  <p:cmAuthor id="6" name="Julie Goodwin" initials="JG"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3E49"/>
    <a:srgbClr val="D63D48"/>
    <a:srgbClr val="D63D49"/>
    <a:srgbClr val="152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9"/>
    <p:restoredTop sz="80864"/>
  </p:normalViewPr>
  <p:slideViewPr>
    <p:cSldViewPr snapToGrid="0" snapToObjects="1">
      <p:cViewPr>
        <p:scale>
          <a:sx n="150" d="100"/>
          <a:sy n="150" d="100"/>
        </p:scale>
        <p:origin x="-1328" y="-816"/>
      </p:cViewPr>
      <p:guideLst>
        <p:guide orient="horz" pos="1620"/>
        <p:guide pos="2880"/>
        <p:guide orient="horz" pos="182"/>
        <p:guide orient="horz" pos="3058"/>
        <p:guide orient="horz" pos="2482"/>
        <p:guide orient="horz" pos="758"/>
        <p:guide orient="horz" pos="1331"/>
        <p:guide orient="horz" pos="1909"/>
        <p:guide pos="143"/>
        <p:guide pos="5616"/>
        <p:guide pos="1152"/>
        <p:guide pos="2011"/>
        <p:guide pos="3884"/>
        <p:guide pos="3744"/>
        <p:guide pos="2882"/>
        <p:guide pos="1872"/>
        <p:guide orient="horz" pos="2486"/>
        <p:guide orient="horz" pos="1325"/>
        <p:guide orient="horz" pos="1959"/>
        <p:guide pos="3878"/>
        <p:guide pos="127"/>
        <p:guide pos="2018"/>
        <p:guide pos="5615"/>
        <p:guide pos="999"/>
        <p:guide orient="horz" pos="3239"/>
        <p:guide orient="horz" pos="1330"/>
        <p:guide pos="4729"/>
        <p:guide pos="10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B9DF7-AE87-2347-BC3A-DF11C1AF394B}" type="datetimeFigureOut">
              <a:rPr lang="en-US" smtClean="0"/>
              <a:pPr/>
              <a:t>11/14/17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5C30F-3384-2A49-BBF6-72A798AA23F2}" type="slidenum">
              <a:rPr lang="en-US" smtClean="0"/>
              <a:pPr/>
              <a:t>‹#›</a:t>
            </a:fld>
            <a:endParaRPr lang="en-US"/>
          </a:p>
        </p:txBody>
      </p:sp>
    </p:spTree>
    <p:extLst>
      <p:ext uri="{BB962C8B-B14F-4D97-AF65-F5344CB8AC3E}">
        <p14:creationId xmlns:p14="http://schemas.microsoft.com/office/powerpoint/2010/main" val="1567369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0884D-46F3-314F-8A71-5AAC4A9A6CE8}" type="datetimeFigureOut">
              <a:rPr lang="en-US" smtClean="0"/>
              <a:pPr/>
              <a:t>11/14/17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61EB2-4E26-EE45-8A49-B0CF71AD19A0}" type="slidenum">
              <a:rPr lang="en-US" smtClean="0"/>
              <a:pPr/>
              <a:t>‹#›</a:t>
            </a:fld>
            <a:endParaRPr lang="en-US"/>
          </a:p>
        </p:txBody>
      </p:sp>
    </p:spTree>
    <p:extLst>
      <p:ext uri="{BB962C8B-B14F-4D97-AF65-F5344CB8AC3E}">
        <p14:creationId xmlns:p14="http://schemas.microsoft.com/office/powerpoint/2010/main" val="19125864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1</a:t>
            </a:fld>
            <a:endParaRPr lang="en-US"/>
          </a:p>
        </p:txBody>
      </p:sp>
    </p:spTree>
    <p:extLst>
      <p:ext uri="{BB962C8B-B14F-4D97-AF65-F5344CB8AC3E}">
        <p14:creationId xmlns:p14="http://schemas.microsoft.com/office/powerpoint/2010/main" val="50140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33</a:t>
            </a:fld>
            <a:endParaRPr lang="en-US"/>
          </a:p>
        </p:txBody>
      </p:sp>
    </p:spTree>
    <p:extLst>
      <p:ext uri="{BB962C8B-B14F-4D97-AF65-F5344CB8AC3E}">
        <p14:creationId xmlns:p14="http://schemas.microsoft.com/office/powerpoint/2010/main" val="17541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34</a:t>
            </a:fld>
            <a:endParaRPr lang="en-US"/>
          </a:p>
        </p:txBody>
      </p:sp>
    </p:spTree>
    <p:extLst>
      <p:ext uri="{BB962C8B-B14F-4D97-AF65-F5344CB8AC3E}">
        <p14:creationId xmlns:p14="http://schemas.microsoft.com/office/powerpoint/2010/main" val="17541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C61EB2-4E26-EE45-8A49-B0CF71AD19A0}" type="slidenum">
              <a:rPr lang="en-US" smtClean="0"/>
              <a:pPr/>
              <a:t>35</a:t>
            </a:fld>
            <a:endParaRPr lang="en-US"/>
          </a:p>
        </p:txBody>
      </p:sp>
    </p:spTree>
    <p:extLst>
      <p:ext uri="{BB962C8B-B14F-4D97-AF65-F5344CB8AC3E}">
        <p14:creationId xmlns:p14="http://schemas.microsoft.com/office/powerpoint/2010/main" val="189099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4</a:t>
            </a:fld>
            <a:endParaRPr lang="en-US"/>
          </a:p>
        </p:txBody>
      </p:sp>
    </p:spTree>
    <p:extLst>
      <p:ext uri="{BB962C8B-B14F-4D97-AF65-F5344CB8AC3E}">
        <p14:creationId xmlns:p14="http://schemas.microsoft.com/office/powerpoint/2010/main" val="241078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9</a:t>
            </a:fld>
            <a:endParaRPr lang="en-US"/>
          </a:p>
        </p:txBody>
      </p:sp>
    </p:spTree>
    <p:extLst>
      <p:ext uri="{BB962C8B-B14F-4D97-AF65-F5344CB8AC3E}">
        <p14:creationId xmlns:p14="http://schemas.microsoft.com/office/powerpoint/2010/main" val="196310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10</a:t>
            </a:fld>
            <a:endParaRPr lang="en-US"/>
          </a:p>
        </p:txBody>
      </p:sp>
    </p:spTree>
    <p:extLst>
      <p:ext uri="{BB962C8B-B14F-4D97-AF65-F5344CB8AC3E}">
        <p14:creationId xmlns:p14="http://schemas.microsoft.com/office/powerpoint/2010/main" val="164724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16</a:t>
            </a:fld>
            <a:endParaRPr lang="en-US"/>
          </a:p>
        </p:txBody>
      </p:sp>
    </p:spTree>
    <p:extLst>
      <p:ext uri="{BB962C8B-B14F-4D97-AF65-F5344CB8AC3E}">
        <p14:creationId xmlns:p14="http://schemas.microsoft.com/office/powerpoint/2010/main" val="196310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28</a:t>
            </a:fld>
            <a:endParaRPr lang="en-US"/>
          </a:p>
        </p:txBody>
      </p:sp>
    </p:spTree>
    <p:extLst>
      <p:ext uri="{BB962C8B-B14F-4D97-AF65-F5344CB8AC3E}">
        <p14:creationId xmlns:p14="http://schemas.microsoft.com/office/powerpoint/2010/main" val="101618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29</a:t>
            </a:fld>
            <a:endParaRPr lang="en-US"/>
          </a:p>
        </p:txBody>
      </p:sp>
    </p:spTree>
    <p:extLst>
      <p:ext uri="{BB962C8B-B14F-4D97-AF65-F5344CB8AC3E}">
        <p14:creationId xmlns:p14="http://schemas.microsoft.com/office/powerpoint/2010/main" val="196310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31</a:t>
            </a:fld>
            <a:endParaRPr lang="en-US"/>
          </a:p>
        </p:txBody>
      </p:sp>
    </p:spTree>
    <p:extLst>
      <p:ext uri="{BB962C8B-B14F-4D97-AF65-F5344CB8AC3E}">
        <p14:creationId xmlns:p14="http://schemas.microsoft.com/office/powerpoint/2010/main" val="131392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C61EB2-4E26-EE45-8A49-B0CF71AD19A0}" type="slidenum">
              <a:rPr lang="en-US" smtClean="0"/>
              <a:pPr/>
              <a:t>32</a:t>
            </a:fld>
            <a:endParaRPr lang="en-US"/>
          </a:p>
        </p:txBody>
      </p:sp>
    </p:spTree>
    <p:extLst>
      <p:ext uri="{BB962C8B-B14F-4D97-AF65-F5344CB8AC3E}">
        <p14:creationId xmlns:p14="http://schemas.microsoft.com/office/powerpoint/2010/main" val="212391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436501-1FDA-0344-A5CC-C1AFD78B54D7}" type="datetimeFigureOut">
              <a:rPr lang="en-US" smtClean="0"/>
              <a:pPr/>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436501-1FDA-0344-A5CC-C1AFD78B54D7}" type="datetimeFigureOut">
              <a:rPr lang="en-US" smtClean="0"/>
              <a:pPr/>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436501-1FDA-0344-A5CC-C1AFD78B54D7}" type="datetimeFigureOut">
              <a:rPr lang="en-US" smtClean="0"/>
              <a:pPr/>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36501-1FDA-0344-A5CC-C1AFD78B54D7}" type="datetimeFigureOut">
              <a:rPr lang="en-US" smtClean="0"/>
              <a:pPr/>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36501-1FDA-0344-A5CC-C1AFD78B54D7}" type="datetimeFigureOut">
              <a:rPr lang="en-US" smtClean="0"/>
              <a:pPr/>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36501-1FDA-0344-A5CC-C1AFD78B54D7}" type="datetimeFigureOut">
              <a:rPr lang="en-US" smtClean="0"/>
              <a:pPr/>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E436501-1FDA-0344-A5CC-C1AFD78B54D7}" type="datetimeFigureOut">
              <a:rPr lang="en-US" smtClean="0"/>
              <a:pPr/>
              <a:t>11/14/17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01723C-5372-FD48-BB06-3B1B77C7F08A}" type="slidenum">
              <a:rPr lang="en-US" smtClean="0"/>
              <a:pPr/>
              <a:t>‹#›</a:t>
            </a:fld>
            <a:endParaRPr lang="en-US"/>
          </a:p>
        </p:txBody>
      </p:sp>
    </p:spTree>
    <p:extLst>
      <p:ext uri="{BB962C8B-B14F-4D97-AF65-F5344CB8AC3E}">
        <p14:creationId xmlns:p14="http://schemas.microsoft.com/office/powerpoint/2010/main" val="729516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tiff"/><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emf"/><Relationship Id="rId3" Type="http://schemas.openxmlformats.org/officeDocument/2006/relationships/image" Target="../media/image2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 Id="rId3"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1" Type="http://schemas.openxmlformats.org/officeDocument/2006/relationships/slideLayout" Target="../slideLayouts/slideLayout1.xml"/><Relationship Id="rId2" Type="http://schemas.openxmlformats.org/officeDocument/2006/relationships/image" Target="../media/image2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 Id="rId3"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hyperlink" Target="http://www.projectbreakthrough.io"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 Id="rId3"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 Id="rId3"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2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 Id="rId3"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image" Target="../media/image4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 Id="rId3"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image" Target="../media/image2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hyperlink" Target="https://medium.com/project-breakthrough" TargetMode="External"/><Relationship Id="rId4" Type="http://schemas.openxmlformats.org/officeDocument/2006/relationships/hyperlink" Target="https://twitter.com/Breakthrough_IO" TargetMode="External"/><Relationship Id="rId5" Type="http://schemas.openxmlformats.org/officeDocument/2006/relationships/hyperlink" Target="https://www.facebook.com/ProjectBreakthroughIO/" TargetMode="External"/><Relationship Id="rId6"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hyperlink" Target="http://breakthrough.unglobalcompact.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lobalopportunityexplorer.org/" TargetMode="External"/><Relationship Id="rId4" Type="http://schemas.openxmlformats.org/officeDocument/2006/relationships/hyperlink" Target="http://www.unglobalcompact.org/library/5271" TargetMode="External"/><Relationship Id="rId5" Type="http://schemas.openxmlformats.org/officeDocument/2006/relationships/hyperlink" Target="http://businesscommission.org/" TargetMode="External"/><Relationship Id="rId6" Type="http://schemas.openxmlformats.org/officeDocument/2006/relationships/hyperlink" Target="http://report.businesscommission.org/" TargetMode="External"/><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hyperlink" Target="https://www.unglobalcompact.org/take-action/action/breakthrough-innovation" TargetMode="External"/><Relationship Id="rId4" Type="http://schemas.openxmlformats.org/officeDocument/2006/relationships/image" Target="../media/image52.emf"/><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jpeg"/><Relationship Id="rId8" Type="http://schemas.openxmlformats.org/officeDocument/2006/relationships/image" Target="../media/image56.jpeg"/><Relationship Id="rId9"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hyperlink" Target="http://breakthrough.unglobalcompact.org/#innovation-challenges" TargetMode="External"/><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3" Type="http://schemas.openxmlformats.org/officeDocument/2006/relationships/hyperlink" Target="mailto:rdaviesadewebi@unglobalcompact.org" TargetMode="External"/><Relationship Id="rId4" Type="http://schemas.openxmlformats.org/officeDocument/2006/relationships/hyperlink" Target="mailto:r.roberts@volans.com" TargetMode="External"/><Relationship Id="rId5" Type="http://schemas.openxmlformats.org/officeDocument/2006/relationships/image" Target="../media/image52.emf"/><Relationship Id="rId6" Type="http://schemas.openxmlformats.org/officeDocument/2006/relationships/image" Target="../media/image6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emf"/><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emf"/><Relationship Id="rId3" Type="http://schemas.openxmlformats.org/officeDocument/2006/relationships/hyperlink" Target="http://www.projectbreakthrough.i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013" y="1216024"/>
            <a:ext cx="8454230" cy="3657600"/>
          </a:xfrm>
        </p:spPr>
        <p:txBody>
          <a:bodyPr anchor="t" anchorCtr="0">
            <a:noAutofit/>
          </a:bodyPr>
          <a:lstStyle/>
          <a:p>
            <a:pPr algn="l"/>
            <a:r>
              <a:rPr lang="en-US" sz="3600" dirty="0" smtClean="0">
                <a:solidFill>
                  <a:schemeClr val="bg1"/>
                </a:solidFill>
                <a:latin typeface="Helvetica Light"/>
                <a:cs typeface="Helvetica Light"/>
              </a:rPr>
              <a:t>The Breakthrough Pitch</a:t>
            </a:r>
            <a:br>
              <a:rPr lang="en-US" sz="3600" dirty="0" smtClean="0">
                <a:solidFill>
                  <a:schemeClr val="bg1"/>
                </a:solidFill>
                <a:latin typeface="Helvetica Light"/>
                <a:cs typeface="Helvetica Light"/>
              </a:rPr>
            </a:br>
            <a:r>
              <a:rPr lang="en-GB" sz="3600" dirty="0" smtClean="0">
                <a:solidFill>
                  <a:schemeClr val="tx2">
                    <a:lumMod val="50000"/>
                    <a:lumOff val="50000"/>
                  </a:schemeClr>
                </a:solidFill>
                <a:latin typeface="Helvetica Light"/>
                <a:cs typeface="Helvetica Light"/>
              </a:rPr>
              <a:t>Strategies for success </a:t>
            </a:r>
            <a:br>
              <a:rPr lang="en-GB" sz="3600" dirty="0" smtClean="0">
                <a:solidFill>
                  <a:schemeClr val="tx2">
                    <a:lumMod val="50000"/>
                    <a:lumOff val="50000"/>
                  </a:schemeClr>
                </a:solidFill>
                <a:latin typeface="Helvetica Light"/>
                <a:cs typeface="Helvetica Light"/>
              </a:rPr>
            </a:br>
            <a:r>
              <a:rPr lang="en-GB" sz="3600" dirty="0" smtClean="0">
                <a:solidFill>
                  <a:schemeClr val="tx2">
                    <a:lumMod val="50000"/>
                    <a:lumOff val="50000"/>
                  </a:schemeClr>
                </a:solidFill>
                <a:latin typeface="Helvetica Light"/>
                <a:cs typeface="Helvetica Light"/>
              </a:rPr>
              <a:t>in tomorrow’s markets</a:t>
            </a:r>
            <a:br>
              <a:rPr lang="en-GB" sz="3600" dirty="0" smtClean="0">
                <a:solidFill>
                  <a:schemeClr val="tx2">
                    <a:lumMod val="50000"/>
                    <a:lumOff val="50000"/>
                  </a:schemeClr>
                </a:solidFill>
                <a:latin typeface="Helvetica Light"/>
                <a:cs typeface="Helvetica Light"/>
              </a:rPr>
            </a:br>
            <a:r>
              <a:rPr lang="en-US" sz="3600" dirty="0" smtClean="0">
                <a:solidFill>
                  <a:schemeClr val="bg1"/>
                </a:solidFill>
                <a:latin typeface="Helvetica Light"/>
                <a:cs typeface="Helvetica Light"/>
              </a:rPr>
              <a:t/>
            </a:r>
            <a:br>
              <a:rPr lang="en-US" sz="3600" dirty="0" smtClean="0">
                <a:solidFill>
                  <a:schemeClr val="bg1"/>
                </a:solidFill>
                <a:latin typeface="Helvetica Light"/>
                <a:cs typeface="Helvetica Light"/>
              </a:rPr>
            </a:br>
            <a:endParaRPr lang="en-US" sz="3600" dirty="0">
              <a:solidFill>
                <a:schemeClr val="bg1"/>
              </a:solidFill>
              <a:latin typeface="Helvetica Light"/>
              <a:cs typeface="Helvetica Light"/>
            </a:endParaRPr>
          </a:p>
        </p:txBody>
      </p:sp>
      <p:pic>
        <p:nvPicPr>
          <p:cNvPr id="3" name="Picture 2" descr="Masterbrand Logo_solid_WHITE_RGB.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013" y="288925"/>
            <a:ext cx="562920" cy="571500"/>
          </a:xfrm>
          <a:prstGeom prst="rect">
            <a:avLst/>
          </a:prstGeom>
        </p:spPr>
      </p:pic>
      <p:pic>
        <p:nvPicPr>
          <p:cNvPr id="4" name="Picture 3" descr="1814_logo_volans_white.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77926" y="323849"/>
            <a:ext cx="813594" cy="571500"/>
          </a:xfrm>
          <a:prstGeom prst="rect">
            <a:avLst/>
          </a:prstGeom>
        </p:spPr>
      </p:pic>
    </p:spTree>
    <p:extLst>
      <p:ext uri="{BB962C8B-B14F-4D97-AF65-F5344CB8AC3E}">
        <p14:creationId xmlns:p14="http://schemas.microsoft.com/office/powerpoint/2010/main" val="1489111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97511" y="1196975"/>
            <a:ext cx="2971800" cy="3643312"/>
          </a:xfrm>
          <a:prstGeom prst="rect">
            <a:avLst/>
          </a:prstGeom>
          <a:noFill/>
        </p:spPr>
        <p:txBody>
          <a:bodyPr wrap="square" rtlCol="0">
            <a:noAutofit/>
          </a:bodyPr>
          <a:lstStyle/>
          <a:p>
            <a:r>
              <a:rPr lang="en-US" sz="2100" dirty="0" smtClean="0">
                <a:solidFill>
                  <a:schemeClr val="tx2">
                    <a:lumMod val="50000"/>
                    <a:lumOff val="50000"/>
                  </a:schemeClr>
                </a:solidFill>
                <a:latin typeface="Helvetica Light"/>
                <a:cs typeface="Helvetica Light"/>
              </a:rPr>
              <a:t>We stand on the brink of a technological revolution that will fundamentally alter </a:t>
            </a:r>
            <a:br>
              <a:rPr lang="en-US" sz="2100" dirty="0" smtClean="0">
                <a:solidFill>
                  <a:schemeClr val="tx2">
                    <a:lumMod val="50000"/>
                    <a:lumOff val="50000"/>
                  </a:schemeClr>
                </a:solidFill>
                <a:latin typeface="Helvetica Light"/>
                <a:cs typeface="Helvetica Light"/>
              </a:rPr>
            </a:br>
            <a:r>
              <a:rPr lang="en-US" sz="2100" dirty="0" smtClean="0">
                <a:solidFill>
                  <a:schemeClr val="tx2">
                    <a:lumMod val="50000"/>
                    <a:lumOff val="50000"/>
                  </a:schemeClr>
                </a:solidFill>
                <a:latin typeface="Helvetica Light"/>
                <a:cs typeface="Helvetica Light"/>
              </a:rPr>
              <a:t>the way we live, work, and relate to one another.”</a:t>
            </a:r>
          </a:p>
          <a:p>
            <a:endParaRPr lang="en-GB" sz="1400" i="1" dirty="0" smtClean="0">
              <a:solidFill>
                <a:schemeClr val="tx2">
                  <a:lumMod val="50000"/>
                  <a:lumOff val="50000"/>
                </a:schemeClr>
              </a:solidFill>
              <a:latin typeface="Helvetica Light"/>
              <a:cs typeface="Helvetica Light"/>
            </a:endParaRPr>
          </a:p>
          <a:p>
            <a:r>
              <a:rPr lang="en-GB" sz="1400" i="1" dirty="0" smtClean="0">
                <a:solidFill>
                  <a:schemeClr val="tx2">
                    <a:lumMod val="50000"/>
                    <a:lumOff val="50000"/>
                  </a:schemeClr>
                </a:solidFill>
                <a:latin typeface="Helvetica Light"/>
                <a:cs typeface="Helvetica Light"/>
              </a:rPr>
              <a:t>The Fourth Industrial Revolution </a:t>
            </a:r>
            <a:r>
              <a:rPr lang="en-GB" sz="1400" dirty="0" smtClean="0">
                <a:solidFill>
                  <a:schemeClr val="tx2">
                    <a:lumMod val="50000"/>
                    <a:lumOff val="50000"/>
                  </a:schemeClr>
                </a:solidFill>
                <a:latin typeface="Helvetica Light"/>
                <a:cs typeface="Helvetica Light"/>
              </a:rPr>
              <a:t>2016</a:t>
            </a:r>
          </a:p>
        </p:txBody>
      </p:sp>
      <p:sp>
        <p:nvSpPr>
          <p:cNvPr id="5" name="TextBox 4"/>
          <p:cNvSpPr txBox="1"/>
          <p:nvPr/>
        </p:nvSpPr>
        <p:spPr>
          <a:xfrm>
            <a:off x="223679" y="1216026"/>
            <a:ext cx="2743200" cy="1814512"/>
          </a:xfrm>
          <a:prstGeom prst="rect">
            <a:avLst/>
          </a:prstGeom>
          <a:noFill/>
        </p:spPr>
        <p:txBody>
          <a:bodyPr wrap="square" rtlCol="0">
            <a:noAutofit/>
          </a:bodyPr>
          <a:lstStyle/>
          <a:p>
            <a:pPr lvl="0"/>
            <a:r>
              <a:rPr lang="en-US" sz="1400" dirty="0" smtClean="0">
                <a:solidFill>
                  <a:schemeClr val="tx2">
                    <a:lumMod val="90000"/>
                    <a:lumOff val="10000"/>
                  </a:schemeClr>
                </a:solidFill>
                <a:latin typeface="Helvetica Light"/>
                <a:cs typeface="Helvetica Light"/>
              </a:rPr>
              <a:t>From next generation robotics to autonomous vehicles, and from artificial intelligence to gene editing </a:t>
            </a:r>
            <a:r>
              <a:rPr lang="mr-IN" sz="1400" dirty="0" smtClean="0">
                <a:solidFill>
                  <a:schemeClr val="tx2">
                    <a:lumMod val="90000"/>
                    <a:lumOff val="10000"/>
                  </a:schemeClr>
                </a:solidFill>
                <a:latin typeface="Helvetica Light"/>
                <a:cs typeface="Helvetica Light"/>
              </a:rPr>
              <a:t>–</a:t>
            </a:r>
            <a:r>
              <a:rPr lang="en-US" sz="1400" dirty="0" smtClean="0">
                <a:solidFill>
                  <a:schemeClr val="tx2">
                    <a:lumMod val="90000"/>
                    <a:lumOff val="10000"/>
                  </a:schemeClr>
                </a:solidFill>
                <a:latin typeface="Helvetica Light"/>
                <a:cs typeface="Helvetica Light"/>
              </a:rPr>
              <a:t> a</a:t>
            </a:r>
            <a:r>
              <a:rPr lang="en-GB" sz="1400" dirty="0" smtClean="0">
                <a:solidFill>
                  <a:schemeClr val="tx2">
                    <a:lumMod val="90000"/>
                    <a:lumOff val="10000"/>
                  </a:schemeClr>
                </a:solidFill>
                <a:latin typeface="Helvetica Light"/>
                <a:cs typeface="Helvetica Light"/>
              </a:rPr>
              <a:t> range of new technologies are emerging and converging at an exponential pace.</a:t>
            </a:r>
          </a:p>
        </p:txBody>
      </p:sp>
      <p:sp>
        <p:nvSpPr>
          <p:cNvPr id="6" name="TextBox 5"/>
          <p:cNvSpPr txBox="1"/>
          <p:nvPr/>
        </p:nvSpPr>
        <p:spPr>
          <a:xfrm>
            <a:off x="227013" y="288925"/>
            <a:ext cx="5943600" cy="914400"/>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smtClean="0">
                <a:solidFill>
                  <a:schemeClr val="tx2"/>
                </a:solidFill>
                <a:latin typeface="Helvetica"/>
                <a:cs typeface="Helvetica"/>
              </a:rPr>
              <a:t>Technology in the driving seat</a:t>
            </a:r>
            <a:endParaRPr lang="en-GB" sz="1400" b="1" dirty="0">
              <a:solidFill>
                <a:schemeClr val="tx2"/>
              </a:solidFill>
              <a:latin typeface="Helvetica"/>
              <a:cs typeface="Helvetic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3213" y="3508375"/>
            <a:ext cx="862343" cy="1371600"/>
          </a:xfrm>
          <a:prstGeom prst="rect">
            <a:avLst/>
          </a:prstGeom>
        </p:spPr>
      </p:pic>
      <p:sp>
        <p:nvSpPr>
          <p:cNvPr id="7" name="TextBox 6"/>
          <p:cNvSpPr txBox="1"/>
          <p:nvPr/>
        </p:nvSpPr>
        <p:spPr>
          <a:xfrm>
            <a:off x="1165556" y="3508375"/>
            <a:ext cx="1371600" cy="1371600"/>
          </a:xfrm>
          <a:prstGeom prst="rect">
            <a:avLst/>
          </a:prstGeom>
          <a:noFill/>
        </p:spPr>
        <p:txBody>
          <a:bodyPr wrap="square" rtlCol="0">
            <a:noAutofit/>
          </a:bodyPr>
          <a:lstStyle/>
          <a:p>
            <a:r>
              <a:rPr lang="en-US" sz="1000" dirty="0" smtClean="0">
                <a:solidFill>
                  <a:schemeClr val="bg2">
                    <a:lumMod val="75000"/>
                  </a:schemeClr>
                </a:solidFill>
                <a:latin typeface="Helvetica Light"/>
                <a:cs typeface="Helvetica Light"/>
              </a:rPr>
              <a:t>Source: WEF</a:t>
            </a:r>
            <a:endParaRPr lang="en-GB" sz="1000" dirty="0">
              <a:solidFill>
                <a:schemeClr val="bg2">
                  <a:lumMod val="75000"/>
                </a:schemeClr>
              </a:solidFill>
              <a:latin typeface="Helvetica Light"/>
              <a:cs typeface="Helvetica Light"/>
            </a:endParaRPr>
          </a:p>
        </p:txBody>
      </p:sp>
      <p:sp>
        <p:nvSpPr>
          <p:cNvPr id="9" name="TextBox 8"/>
          <p:cNvSpPr txBox="1"/>
          <p:nvPr/>
        </p:nvSpPr>
        <p:spPr>
          <a:xfrm>
            <a:off x="2942558" y="1196975"/>
            <a:ext cx="457200" cy="914400"/>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a:t>
            </a:r>
            <a:endParaRPr lang="en-GB" sz="2100" dirty="0">
              <a:solidFill>
                <a:schemeClr val="tx2">
                  <a:lumMod val="50000"/>
                  <a:lumOff val="50000"/>
                </a:schemeClr>
              </a:solidFill>
              <a:latin typeface="Helvetica Light"/>
              <a:cs typeface="Helvetica Light"/>
            </a:endParaRPr>
          </a:p>
        </p:txBody>
      </p:sp>
      <p:sp>
        <p:nvSpPr>
          <p:cNvPr id="12" name="TextBox 11"/>
          <p:cNvSpPr txBox="1"/>
          <p:nvPr/>
        </p:nvSpPr>
        <p:spPr>
          <a:xfrm>
            <a:off x="6170612" y="288925"/>
            <a:ext cx="2751137" cy="914400"/>
          </a:xfrm>
          <a:prstGeom prst="rect">
            <a:avLst/>
          </a:prstGeom>
          <a:noFill/>
        </p:spPr>
        <p:txBody>
          <a:bodyPr wrap="square" rtlCol="0">
            <a:noAutofit/>
          </a:bodyPr>
          <a:lstStyle/>
          <a:p>
            <a:pPr algn="r"/>
            <a:r>
              <a:rPr lang="en-GB" sz="1400" dirty="0">
                <a:solidFill>
                  <a:schemeClr val="tx2">
                    <a:lumMod val="50000"/>
                    <a:lumOff val="50000"/>
                  </a:schemeClr>
                </a:solidFill>
                <a:latin typeface="Helvetica Light"/>
                <a:cs typeface="Helvetica Light"/>
              </a:rPr>
              <a:t>2</a:t>
            </a:r>
            <a:r>
              <a:rPr lang="en-GB" sz="1400" dirty="0" smtClean="0">
                <a:solidFill>
                  <a:schemeClr val="tx2">
                    <a:lumMod val="50000"/>
                    <a:lumOff val="50000"/>
                  </a:schemeClr>
                </a:solidFill>
                <a:latin typeface="Helvetica Light"/>
                <a:cs typeface="Helvetica Light"/>
              </a:rPr>
              <a:t>.1</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5" name="TextBox 14"/>
          <p:cNvSpPr txBox="1"/>
          <p:nvPr/>
        </p:nvSpPr>
        <p:spPr>
          <a:xfrm>
            <a:off x="6178549" y="1234585"/>
            <a:ext cx="2743200" cy="2743200"/>
          </a:xfrm>
          <a:prstGeom prst="rect">
            <a:avLst/>
          </a:prstGeom>
          <a:noFill/>
        </p:spPr>
        <p:txBody>
          <a:bodyPr wrap="square" rtlCol="0">
            <a:noAutofit/>
          </a:bodyPr>
          <a:lstStyle/>
          <a:p>
            <a:pPr lvl="0"/>
            <a:r>
              <a:rPr lang="en-US" sz="1400" dirty="0">
                <a:solidFill>
                  <a:schemeClr val="tx2">
                    <a:lumMod val="90000"/>
                    <a:lumOff val="10000"/>
                  </a:schemeClr>
                </a:solidFill>
                <a:latin typeface="Helvetica Light"/>
                <a:cs typeface="Helvetica Light"/>
              </a:rPr>
              <a:t>Project Breakthrough </a:t>
            </a:r>
            <a:r>
              <a:rPr lang="en-US" sz="1400" dirty="0" smtClean="0">
                <a:solidFill>
                  <a:schemeClr val="tx2">
                    <a:lumMod val="90000"/>
                    <a:lumOff val="10000"/>
                  </a:schemeClr>
                </a:solidFill>
                <a:latin typeface="Helvetica Light"/>
                <a:cs typeface="Helvetica Light"/>
              </a:rPr>
              <a:t>features a series of 12 briefings on disruptive technologies, developed by PA Consulting. The briefings explore ways that business can use new technologies to address the SDGs </a:t>
            </a:r>
            <a:r>
              <a:rPr lang="mr-IN" sz="1400" dirty="0" smtClean="0">
                <a:solidFill>
                  <a:schemeClr val="tx2">
                    <a:lumMod val="90000"/>
                    <a:lumOff val="10000"/>
                  </a:schemeClr>
                </a:solidFill>
                <a:latin typeface="Helvetica Light"/>
                <a:cs typeface="Helvetica Light"/>
              </a:rPr>
              <a:t>–</a:t>
            </a:r>
            <a:r>
              <a:rPr lang="en-US" sz="1400" dirty="0" smtClean="0">
                <a:solidFill>
                  <a:schemeClr val="tx2">
                    <a:lumMod val="90000"/>
                    <a:lumOff val="10000"/>
                  </a:schemeClr>
                </a:solidFill>
                <a:latin typeface="Helvetica Light"/>
                <a:cs typeface="Helvetica Light"/>
              </a:rPr>
              <a:t> and introduces potential downsides to consider.</a:t>
            </a:r>
          </a:p>
        </p:txBody>
      </p:sp>
      <p:pic>
        <p:nvPicPr>
          <p:cNvPr id="16" name="Picture 15" descr="1814_image_disruptive_tech.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65591" y="3508375"/>
            <a:ext cx="2439197" cy="1371600"/>
          </a:xfrm>
          <a:prstGeom prst="rect">
            <a:avLst/>
          </a:prstGeom>
        </p:spPr>
      </p:pic>
    </p:spTree>
    <p:extLst>
      <p:ext uri="{BB962C8B-B14F-4D97-AF65-F5344CB8AC3E}">
        <p14:creationId xmlns:p14="http://schemas.microsoft.com/office/powerpoint/2010/main" val="1760587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216025"/>
            <a:ext cx="2743200" cy="3663950"/>
          </a:xfrm>
          <a:prstGeom prst="rect">
            <a:avLst/>
          </a:prstGeom>
          <a:noFill/>
        </p:spPr>
        <p:txBody>
          <a:bodyPr wrap="square" rtlCol="0">
            <a:noAutofit/>
          </a:bodyPr>
          <a:lstStyle/>
          <a:p>
            <a:r>
              <a:rPr lang="en-GB" sz="1400" dirty="0" smtClean="0">
                <a:solidFill>
                  <a:schemeClr val="tx2"/>
                </a:solidFill>
                <a:latin typeface="Helvetica Light"/>
                <a:cs typeface="Helvetica Light"/>
              </a:rPr>
              <a:t>Technologies that progress exponentially </a:t>
            </a:r>
            <a:r>
              <a:rPr lang="en-GB" sz="1400" dirty="0">
                <a:solidFill>
                  <a:schemeClr val="tx2"/>
                </a:solidFill>
                <a:latin typeface="Helvetica Light"/>
                <a:cs typeface="Helvetica Light"/>
              </a:rPr>
              <a:t>are often slow </a:t>
            </a:r>
            <a:r>
              <a:rPr lang="en-GB" sz="1400" dirty="0" smtClean="0">
                <a:solidFill>
                  <a:schemeClr val="tx2"/>
                </a:solidFill>
                <a:latin typeface="Helvetica Light"/>
                <a:cs typeface="Helvetica Light"/>
              </a:rPr>
              <a:t>to achieve </a:t>
            </a:r>
            <a:r>
              <a:rPr lang="en-GB" sz="1400" dirty="0">
                <a:solidFill>
                  <a:schemeClr val="tx2"/>
                </a:solidFill>
                <a:latin typeface="Helvetica Light"/>
                <a:cs typeface="Helvetica Light"/>
              </a:rPr>
              <a:t>market </a:t>
            </a:r>
            <a:r>
              <a:rPr lang="en-GB" sz="1400" dirty="0" smtClean="0">
                <a:solidFill>
                  <a:schemeClr val="tx2"/>
                </a:solidFill>
                <a:latin typeface="Helvetica Light"/>
                <a:cs typeface="Helvetica Light"/>
              </a:rPr>
              <a:t>penetration. </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The </a:t>
            </a:r>
            <a:r>
              <a:rPr lang="en-GB" sz="1400" dirty="0">
                <a:solidFill>
                  <a:schemeClr val="tx2"/>
                </a:solidFill>
                <a:latin typeface="Helvetica Light"/>
                <a:cs typeface="Helvetica Light"/>
              </a:rPr>
              <a:t>underlying trajectories become much more obvious as tipping points are reached.</a:t>
            </a:r>
          </a:p>
          <a:p>
            <a:r>
              <a:rPr lang="en-GB" sz="1400" dirty="0">
                <a:solidFill>
                  <a:schemeClr val="tx2"/>
                </a:solidFill>
                <a:latin typeface="Helvetica Light"/>
                <a:cs typeface="Helvetica Light"/>
              </a:rPr>
              <a:t> </a:t>
            </a:r>
          </a:p>
          <a:p>
            <a:pPr lvl="0"/>
            <a:r>
              <a:rPr lang="en-GB" sz="1400" dirty="0" smtClean="0">
                <a:solidFill>
                  <a:schemeClr val="tx2"/>
                </a:solidFill>
                <a:latin typeface="Helvetica Light"/>
                <a:cs typeface="Helvetica Light"/>
              </a:rPr>
              <a:t>Where </a:t>
            </a:r>
            <a:r>
              <a:rPr lang="en-GB" sz="1400" dirty="0">
                <a:solidFill>
                  <a:schemeClr val="tx2"/>
                </a:solidFill>
                <a:latin typeface="Helvetica Light"/>
                <a:cs typeface="Helvetica Light"/>
              </a:rPr>
              <a:t>in our markets are such trends at work – or likely to emerge</a:t>
            </a:r>
            <a:r>
              <a:rPr lang="en-GB" sz="1400" dirty="0" smtClean="0">
                <a:solidFill>
                  <a:schemeClr val="tx2"/>
                </a:solidFill>
                <a:latin typeface="Helvetica Light"/>
                <a:cs typeface="Helvetica Light"/>
              </a:rPr>
              <a:t>? Are </a:t>
            </a:r>
            <a:r>
              <a:rPr lang="en-GB" sz="1400" dirty="0">
                <a:solidFill>
                  <a:schemeClr val="tx2"/>
                </a:solidFill>
                <a:latin typeface="Helvetica Light"/>
                <a:cs typeface="Helvetica Light"/>
              </a:rPr>
              <a:t>we doing enough in response</a:t>
            </a:r>
            <a:r>
              <a:rPr lang="en-GB" sz="1400" dirty="0" smtClean="0">
                <a:solidFill>
                  <a:schemeClr val="tx2"/>
                </a:solidFill>
                <a:latin typeface="Helvetica Light"/>
                <a:cs typeface="Helvetica Light"/>
              </a:rPr>
              <a:t>?</a:t>
            </a:r>
            <a:endParaRPr lang="en-GB" sz="1400" dirty="0">
              <a:solidFill>
                <a:schemeClr val="tx2"/>
              </a:solidFill>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solidFill>
                  <a:schemeClr val="tx2"/>
                </a:solidFill>
                <a:latin typeface="Helvetica"/>
                <a:cs typeface="Helvetica"/>
              </a:rPr>
              <a:t>Exponentials are hard to spot</a:t>
            </a:r>
          </a:p>
        </p:txBody>
      </p:sp>
      <p:sp>
        <p:nvSpPr>
          <p:cNvPr id="4" name="TextBox 3"/>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2.2</a:t>
            </a:r>
            <a:endParaRPr lang="en-GB" sz="1400" dirty="0">
              <a:solidFill>
                <a:schemeClr val="tx2">
                  <a:lumMod val="50000"/>
                  <a:lumOff val="50000"/>
                </a:schemeClr>
              </a:solidFill>
              <a:latin typeface="Helvetica Light"/>
              <a:cs typeface="Helvetica Light"/>
            </a:endParaRPr>
          </a:p>
        </p:txBody>
      </p:sp>
      <p:sp>
        <p:nvSpPr>
          <p:cNvPr id="5" name="TextBox 4"/>
          <p:cNvSpPr txBox="1"/>
          <p:nvPr/>
        </p:nvSpPr>
        <p:spPr>
          <a:xfrm>
            <a:off x="3200400" y="1198563"/>
            <a:ext cx="2743200" cy="914400"/>
          </a:xfrm>
          <a:prstGeom prst="rect">
            <a:avLst/>
          </a:prstGeom>
          <a:noFill/>
        </p:spPr>
        <p:txBody>
          <a:bodyPr wrap="square" rtlCol="0">
            <a:noAutofit/>
          </a:bodyPr>
          <a:lstStyle/>
          <a:p>
            <a:r>
              <a:rPr lang="en-GB" sz="1400" dirty="0" smtClean="0">
                <a:solidFill>
                  <a:schemeClr val="bg1"/>
                </a:solidFill>
                <a:latin typeface="Helvetica Light"/>
                <a:cs typeface="Helvetica Light"/>
              </a:rPr>
              <a:t>Market penetration over time</a:t>
            </a:r>
            <a:endParaRPr lang="en-GB" sz="1400" dirty="0">
              <a:solidFill>
                <a:schemeClr val="bg1"/>
              </a:solidFill>
              <a:latin typeface="Helvetica Light"/>
              <a:cs typeface="Helvetica Light"/>
            </a:endParaRPr>
          </a:p>
        </p:txBody>
      </p:sp>
      <p:sp>
        <p:nvSpPr>
          <p:cNvPr id="6" name="TextBox 5"/>
          <p:cNvSpPr txBox="1"/>
          <p:nvPr/>
        </p:nvSpPr>
        <p:spPr>
          <a:xfrm>
            <a:off x="3205163" y="3940175"/>
            <a:ext cx="2738437" cy="914400"/>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Disappointment</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5696934" y="3952876"/>
            <a:ext cx="1844675" cy="914400"/>
          </a:xfrm>
          <a:prstGeom prst="rect">
            <a:avLst/>
          </a:prstGeom>
          <a:noFill/>
        </p:spPr>
        <p:txBody>
          <a:bodyPr wrap="square" rtlCol="0">
            <a:noAutofit/>
          </a:bodyPr>
          <a:lstStyle/>
          <a:p>
            <a:pPr lvl="0" algn="r"/>
            <a:r>
              <a:rPr lang="en-GB" sz="1400" dirty="0" smtClean="0">
                <a:solidFill>
                  <a:schemeClr val="tx2">
                    <a:lumMod val="50000"/>
                    <a:lumOff val="50000"/>
                  </a:schemeClr>
                </a:solidFill>
                <a:latin typeface="Helvetica Light"/>
                <a:cs typeface="Helvetica Light"/>
              </a:rPr>
              <a:t>Amazement / Chaos</a:t>
            </a:r>
            <a:endParaRPr lang="en-GB" sz="1400" dirty="0">
              <a:solidFill>
                <a:schemeClr val="tx2">
                  <a:lumMod val="50000"/>
                  <a:lumOff val="50000"/>
                </a:schemeClr>
              </a:solidFill>
              <a:latin typeface="Helvetica Light"/>
              <a:cs typeface="Helvetica Light"/>
            </a:endParaRPr>
          </a:p>
        </p:txBody>
      </p:sp>
      <p:sp>
        <p:nvSpPr>
          <p:cNvPr id="9" name="TextBox 8"/>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0" name="TextBox 9"/>
          <p:cNvSpPr txBox="1"/>
          <p:nvPr/>
        </p:nvSpPr>
        <p:spPr>
          <a:xfrm>
            <a:off x="233363" y="3940175"/>
            <a:ext cx="2738437" cy="914400"/>
          </a:xfrm>
          <a:prstGeom prst="rect">
            <a:avLst/>
          </a:prstGeom>
          <a:noFill/>
        </p:spPr>
        <p:txBody>
          <a:bodyPr wrap="square" rtlCol="0">
            <a:noAutofit/>
          </a:bodyPr>
          <a:lstStyle/>
          <a:p>
            <a:r>
              <a:rPr lang="en-GB" sz="1000" dirty="0" smtClean="0">
                <a:solidFill>
                  <a:schemeClr val="bg2">
                    <a:lumMod val="75000"/>
                  </a:schemeClr>
                </a:solidFill>
                <a:latin typeface="Helvetica Light"/>
                <a:cs typeface="Helvetica Light"/>
              </a:rPr>
              <a:t>Visual </a:t>
            </a:r>
            <a:r>
              <a:rPr lang="en-GB" sz="1000" dirty="0">
                <a:solidFill>
                  <a:schemeClr val="bg2">
                    <a:lumMod val="75000"/>
                  </a:schemeClr>
                </a:solidFill>
                <a:latin typeface="Helvetica Light"/>
                <a:cs typeface="Helvetica Light"/>
              </a:rPr>
              <a:t>adapted from </a:t>
            </a:r>
            <a:r>
              <a:rPr lang="en-GB" sz="1000" i="1" dirty="0">
                <a:solidFill>
                  <a:schemeClr val="bg2">
                    <a:lumMod val="75000"/>
                  </a:schemeClr>
                </a:solidFill>
                <a:latin typeface="Helvetica Light"/>
                <a:cs typeface="Helvetica Light"/>
              </a:rPr>
              <a:t>Exponential </a:t>
            </a:r>
            <a:r>
              <a:rPr lang="en-GB" sz="1000" i="1" dirty="0" smtClean="0">
                <a:solidFill>
                  <a:schemeClr val="bg2">
                    <a:lumMod val="75000"/>
                  </a:schemeClr>
                </a:solidFill>
                <a:latin typeface="Helvetica Light"/>
                <a:cs typeface="Helvetica Light"/>
              </a:rPr>
              <a:t>Organizations</a:t>
            </a:r>
            <a:r>
              <a:rPr lang="en-GB" sz="1000" dirty="0">
                <a:solidFill>
                  <a:schemeClr val="bg2">
                    <a:lumMod val="75000"/>
                  </a:schemeClr>
                </a:solidFill>
                <a:latin typeface="Helvetica Light"/>
                <a:cs typeface="Helvetica Light"/>
              </a:rPr>
              <a:t> </a:t>
            </a:r>
            <a:r>
              <a:rPr lang="en-GB" sz="1000" dirty="0" smtClean="0">
                <a:solidFill>
                  <a:schemeClr val="bg2">
                    <a:lumMod val="75000"/>
                  </a:schemeClr>
                </a:solidFill>
                <a:latin typeface="Helvetica Light"/>
                <a:cs typeface="Helvetica Light"/>
              </a:rPr>
              <a:t>by </a:t>
            </a:r>
            <a:r>
              <a:rPr lang="en-GB" sz="1000" dirty="0" err="1">
                <a:solidFill>
                  <a:schemeClr val="bg2">
                    <a:lumMod val="75000"/>
                  </a:schemeClr>
                </a:solidFill>
                <a:latin typeface="Helvetica Light"/>
                <a:cs typeface="Helvetica Light"/>
              </a:rPr>
              <a:t>Salim</a:t>
            </a:r>
            <a:r>
              <a:rPr lang="en-GB" sz="1000" dirty="0">
                <a:solidFill>
                  <a:schemeClr val="bg2">
                    <a:lumMod val="75000"/>
                  </a:schemeClr>
                </a:solidFill>
                <a:latin typeface="Helvetica Light"/>
                <a:cs typeface="Helvetica Light"/>
              </a:rPr>
              <a:t> Ismail, Michael Malone and Yuri van </a:t>
            </a:r>
            <a:r>
              <a:rPr lang="en-GB" sz="1000" dirty="0" err="1">
                <a:solidFill>
                  <a:schemeClr val="bg2">
                    <a:lumMod val="75000"/>
                  </a:schemeClr>
                </a:solidFill>
                <a:latin typeface="Helvetica Light"/>
                <a:cs typeface="Helvetica Light"/>
              </a:rPr>
              <a:t>Geest</a:t>
            </a:r>
            <a:r>
              <a:rPr lang="en-GB" sz="1000" dirty="0">
                <a:solidFill>
                  <a:schemeClr val="bg2">
                    <a:lumMod val="75000"/>
                  </a:schemeClr>
                </a:solidFill>
                <a:latin typeface="Helvetica Light"/>
                <a:cs typeface="Helvetica Light"/>
              </a:rPr>
              <a:t> (2014) </a:t>
            </a:r>
          </a:p>
        </p:txBody>
      </p:sp>
      <p:sp>
        <p:nvSpPr>
          <p:cNvPr id="11" name="TextBox 10"/>
          <p:cNvSpPr txBox="1"/>
          <p:nvPr/>
        </p:nvSpPr>
        <p:spPr>
          <a:xfrm>
            <a:off x="7552530" y="1216025"/>
            <a:ext cx="1371600" cy="914400"/>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Exponential</a:t>
            </a:r>
          </a:p>
          <a:p>
            <a:pPr lvl="0"/>
            <a:r>
              <a:rPr lang="en-GB" sz="1400" dirty="0" smtClean="0">
                <a:solidFill>
                  <a:schemeClr val="tx2">
                    <a:lumMod val="50000"/>
                    <a:lumOff val="50000"/>
                  </a:schemeClr>
                </a:solidFill>
                <a:latin typeface="Helvetica Light"/>
                <a:cs typeface="Helvetica Light"/>
              </a:rPr>
              <a:t>Change</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7541609" y="2571750"/>
            <a:ext cx="1371600" cy="914400"/>
          </a:xfrm>
          <a:prstGeom prst="rect">
            <a:avLst/>
          </a:prstGeom>
          <a:noFill/>
        </p:spPr>
        <p:txBody>
          <a:bodyPr wrap="square" rtlCol="0">
            <a:noAutofit/>
          </a:bodyPr>
          <a:lstStyle/>
          <a:p>
            <a:pPr lvl="0"/>
            <a:endParaRPr lang="en-GB" sz="1400" dirty="0" smtClean="0">
              <a:solidFill>
                <a:schemeClr val="tx2">
                  <a:lumMod val="50000"/>
                  <a:lumOff val="50000"/>
                </a:schemeClr>
              </a:solidFill>
              <a:latin typeface="Helvetica Light"/>
              <a:cs typeface="Helvetica Light"/>
            </a:endParaRPr>
          </a:p>
          <a:p>
            <a:pPr lvl="0"/>
            <a:r>
              <a:rPr lang="en-GB" sz="1400" dirty="0" smtClean="0">
                <a:solidFill>
                  <a:schemeClr val="tx2">
                    <a:lumMod val="50000"/>
                    <a:lumOff val="50000"/>
                  </a:schemeClr>
                </a:solidFill>
                <a:latin typeface="Helvetica Light"/>
                <a:cs typeface="Helvetica Light"/>
              </a:rPr>
              <a:t>Incremental</a:t>
            </a:r>
          </a:p>
          <a:p>
            <a:pPr lvl="0"/>
            <a:r>
              <a:rPr lang="en-GB" sz="1400" dirty="0" smtClean="0">
                <a:solidFill>
                  <a:schemeClr val="tx2">
                    <a:lumMod val="50000"/>
                    <a:lumOff val="50000"/>
                  </a:schemeClr>
                </a:solidFill>
                <a:latin typeface="Helvetica Light"/>
                <a:cs typeface="Helvetica Light"/>
              </a:rPr>
              <a:t>Change</a:t>
            </a:r>
            <a:endParaRPr lang="en-GB" sz="1400" dirty="0">
              <a:solidFill>
                <a:schemeClr val="tx2">
                  <a:lumMod val="50000"/>
                  <a:lumOff val="50000"/>
                </a:schemeClr>
              </a:solidFill>
              <a:latin typeface="Helvetica Light"/>
              <a:cs typeface="Helvetica Light"/>
            </a:endParaRPr>
          </a:p>
        </p:txBody>
      </p:sp>
    </p:spTree>
    <p:extLst>
      <p:ext uri="{BB962C8B-B14F-4D97-AF65-F5344CB8AC3E}">
        <p14:creationId xmlns:p14="http://schemas.microsoft.com/office/powerpoint/2010/main" val="200826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216025"/>
            <a:ext cx="2743200" cy="2743200"/>
          </a:xfrm>
          <a:prstGeom prst="rect">
            <a:avLst/>
          </a:prstGeom>
          <a:noFill/>
        </p:spPr>
        <p:txBody>
          <a:bodyPr wrap="square" rtlCol="0">
            <a:noAutofit/>
          </a:bodyPr>
          <a:lstStyle/>
          <a:p>
            <a:r>
              <a:rPr lang="en-GB" sz="1400" dirty="0">
                <a:solidFill>
                  <a:schemeClr val="tx2"/>
                </a:solidFill>
                <a:latin typeface="Helvetica Light"/>
                <a:cs typeface="Helvetica Light"/>
              </a:rPr>
              <a:t>Key socio-economic and earth system trends started going </a:t>
            </a:r>
            <a:r>
              <a:rPr lang="en-GB" sz="1400" dirty="0" smtClean="0">
                <a:solidFill>
                  <a:schemeClr val="tx2"/>
                </a:solidFill>
                <a:latin typeface="Helvetica Light"/>
                <a:cs typeface="Helvetica Light"/>
              </a:rPr>
              <a:t>exponential </a:t>
            </a:r>
            <a:r>
              <a:rPr lang="mr-IN" sz="1400" dirty="0" smtClean="0">
                <a:solidFill>
                  <a:schemeClr val="tx2"/>
                </a:solidFill>
                <a:latin typeface="Helvetica Light"/>
                <a:cs typeface="Helvetica Light"/>
              </a:rPr>
              <a:t>–</a:t>
            </a:r>
            <a:r>
              <a:rPr lang="en-GB" sz="1400" dirty="0">
                <a:solidFill>
                  <a:schemeClr val="tx2"/>
                </a:solidFill>
                <a:latin typeface="Helvetica Light"/>
                <a:cs typeface="Helvetica Light"/>
              </a:rPr>
              <a:t> </a:t>
            </a:r>
            <a:r>
              <a:rPr lang="en-GB" sz="1400" dirty="0" smtClean="0">
                <a:solidFill>
                  <a:schemeClr val="tx2"/>
                </a:solidFill>
                <a:latin typeface="Helvetica Light"/>
                <a:cs typeface="Helvetica Light"/>
              </a:rPr>
              <a:t>for </a:t>
            </a:r>
            <a:r>
              <a:rPr lang="en-GB" sz="1400" dirty="0">
                <a:solidFill>
                  <a:schemeClr val="tx2"/>
                </a:solidFill>
                <a:latin typeface="Helvetica Light"/>
                <a:cs typeface="Helvetica Light"/>
              </a:rPr>
              <a:t>better and </a:t>
            </a:r>
            <a:r>
              <a:rPr lang="en-GB" sz="1400" dirty="0" smtClean="0">
                <a:solidFill>
                  <a:schemeClr val="tx2"/>
                </a:solidFill>
                <a:latin typeface="Helvetica Light"/>
                <a:cs typeface="Helvetica Light"/>
              </a:rPr>
              <a:t>worse </a:t>
            </a:r>
            <a:r>
              <a:rPr lang="mr-IN" sz="1400" dirty="0">
                <a:solidFill>
                  <a:schemeClr val="tx2"/>
                </a:solidFill>
                <a:latin typeface="Helvetica Light"/>
                <a:cs typeface="Helvetica Light"/>
              </a:rPr>
              <a:t>– </a:t>
            </a:r>
            <a:r>
              <a:rPr lang="en-GB" sz="1400" dirty="0" smtClean="0">
                <a:solidFill>
                  <a:schemeClr val="tx2"/>
                </a:solidFill>
                <a:latin typeface="Helvetica Light"/>
                <a:cs typeface="Helvetica Light"/>
              </a:rPr>
              <a:t>around 1950, marked by the red line on the graphs. </a:t>
            </a:r>
          </a:p>
          <a:p>
            <a:endParaRPr lang="en-GB" sz="1400" b="1" dirty="0">
              <a:solidFill>
                <a:schemeClr val="tx2"/>
              </a:solidFill>
              <a:latin typeface="Helvetica Light"/>
              <a:cs typeface="Helvetica Light"/>
            </a:endParaRPr>
          </a:p>
          <a:p>
            <a:r>
              <a:rPr lang="en-GB" sz="1400" dirty="0" smtClean="0">
                <a:solidFill>
                  <a:schemeClr val="tx2"/>
                </a:solidFill>
                <a:latin typeface="Helvetica Light"/>
                <a:cs typeface="Helvetica Light"/>
              </a:rPr>
              <a:t>The </a:t>
            </a:r>
            <a:r>
              <a:rPr lang="en-GB" sz="1400" dirty="0">
                <a:solidFill>
                  <a:schemeClr val="tx2"/>
                </a:solidFill>
                <a:latin typeface="Helvetica Light"/>
                <a:cs typeface="Helvetica Light"/>
              </a:rPr>
              <a:t>scale and speed of </a:t>
            </a:r>
            <a:r>
              <a:rPr lang="en-GB" sz="1400" dirty="0" smtClean="0">
                <a:solidFill>
                  <a:schemeClr val="tx2"/>
                </a:solidFill>
                <a:latin typeface="Helvetica Light"/>
                <a:cs typeface="Helvetica Light"/>
              </a:rPr>
              <a:t>environmental change resulting from </a:t>
            </a:r>
            <a:r>
              <a:rPr lang="en-GB" sz="1400" dirty="0">
                <a:solidFill>
                  <a:schemeClr val="tx2"/>
                </a:solidFill>
                <a:latin typeface="Helvetica Light"/>
                <a:cs typeface="Helvetica Light"/>
              </a:rPr>
              <a:t>human (and </a:t>
            </a:r>
            <a:r>
              <a:rPr lang="en-GB" sz="1400" dirty="0" smtClean="0">
                <a:solidFill>
                  <a:schemeClr val="tx2"/>
                </a:solidFill>
                <a:latin typeface="Helvetica Light"/>
                <a:cs typeface="Helvetica Light"/>
              </a:rPr>
              <a:t>business) activity is starting to have profound consequences for business in all sectors.</a:t>
            </a:r>
            <a:endParaRPr lang="en-GB" sz="1400" dirty="0">
              <a:solidFill>
                <a:schemeClr val="tx2"/>
              </a:solidFill>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solidFill>
                  <a:schemeClr val="tx2"/>
                </a:solidFill>
                <a:latin typeface="Helvetica"/>
                <a:cs typeface="Helvetica"/>
              </a:rPr>
              <a:t>It’s not just technology that’s gone exponential</a:t>
            </a: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2.3</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3216275" y="3952874"/>
            <a:ext cx="2743200" cy="901701"/>
          </a:xfrm>
          <a:prstGeom prst="rect">
            <a:avLst/>
          </a:prstGeom>
          <a:noFill/>
        </p:spPr>
        <p:txBody>
          <a:bodyPr wrap="square" rtlCol="0">
            <a:noAutofit/>
          </a:bodyPr>
          <a:lstStyle/>
          <a:p>
            <a:r>
              <a:rPr lang="en-GB" sz="1400" dirty="0">
                <a:solidFill>
                  <a:schemeClr val="tx2">
                    <a:lumMod val="50000"/>
                    <a:lumOff val="50000"/>
                  </a:schemeClr>
                </a:solidFill>
                <a:latin typeface="Helvetica Light"/>
                <a:cs typeface="Helvetica Light"/>
              </a:rPr>
              <a:t>Key socio-economic </a:t>
            </a:r>
            <a:r>
              <a:rPr lang="en-GB" sz="1400" dirty="0" smtClean="0">
                <a:solidFill>
                  <a:schemeClr val="tx2">
                    <a:lumMod val="50000"/>
                    <a:lumOff val="50000"/>
                  </a:schemeClr>
                </a:solidFill>
                <a:latin typeface="Helvetica Light"/>
                <a:cs typeface="Helvetica Light"/>
              </a:rPr>
              <a:t>trends </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0612" y="3940175"/>
            <a:ext cx="2743200" cy="901701"/>
          </a:xfrm>
          <a:prstGeom prst="rect">
            <a:avLst/>
          </a:prstGeom>
          <a:noFill/>
        </p:spPr>
        <p:txBody>
          <a:bodyPr wrap="square" rtlCol="0">
            <a:noAutofit/>
          </a:bodyPr>
          <a:lstStyle/>
          <a:p>
            <a:r>
              <a:rPr lang="en-GB" sz="1400" dirty="0">
                <a:solidFill>
                  <a:schemeClr val="tx2">
                    <a:lumMod val="50000"/>
                    <a:lumOff val="50000"/>
                  </a:schemeClr>
                </a:solidFill>
                <a:latin typeface="Helvetica Light"/>
                <a:cs typeface="Helvetica Light"/>
              </a:rPr>
              <a:t>Key earth system trends </a:t>
            </a:r>
          </a:p>
        </p:txBody>
      </p:sp>
      <p:sp>
        <p:nvSpPr>
          <p:cNvPr id="9" name="TextBox 8"/>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1" name="TextBox 10"/>
          <p:cNvSpPr txBox="1"/>
          <p:nvPr/>
        </p:nvSpPr>
        <p:spPr>
          <a:xfrm>
            <a:off x="233363" y="3940175"/>
            <a:ext cx="2738437" cy="914400"/>
          </a:xfrm>
          <a:prstGeom prst="rect">
            <a:avLst/>
          </a:prstGeom>
          <a:noFill/>
        </p:spPr>
        <p:txBody>
          <a:bodyPr wrap="square" rtlCol="0">
            <a:noAutofit/>
          </a:bodyPr>
          <a:lstStyle/>
          <a:p>
            <a:r>
              <a:rPr lang="en-GB" sz="1000" dirty="0">
                <a:solidFill>
                  <a:schemeClr val="bg2">
                    <a:lumMod val="75000"/>
                  </a:schemeClr>
                </a:solidFill>
                <a:latin typeface="Helvetica Light"/>
                <a:cs typeface="Helvetica Light"/>
              </a:rPr>
              <a:t>Visual adapted from a paper by Steffen, W., W. </a:t>
            </a:r>
            <a:r>
              <a:rPr lang="en-GB" sz="1000" dirty="0" err="1">
                <a:solidFill>
                  <a:schemeClr val="bg2">
                    <a:lumMod val="75000"/>
                  </a:schemeClr>
                </a:solidFill>
                <a:latin typeface="Helvetica Light"/>
                <a:cs typeface="Helvetica Light"/>
              </a:rPr>
              <a:t>Broadgate</a:t>
            </a:r>
            <a:r>
              <a:rPr lang="en-GB" sz="1000" dirty="0">
                <a:solidFill>
                  <a:schemeClr val="bg2">
                    <a:lumMod val="75000"/>
                  </a:schemeClr>
                </a:solidFill>
                <a:latin typeface="Helvetica Light"/>
                <a:cs typeface="Helvetica Light"/>
              </a:rPr>
              <a:t>, L. Deutsch, O. Gaffney and C. Ludwig (2015). The Trajectory of the </a:t>
            </a:r>
            <a:r>
              <a:rPr lang="en-GB" sz="1000" dirty="0" err="1">
                <a:solidFill>
                  <a:schemeClr val="bg2">
                    <a:lumMod val="75000"/>
                  </a:schemeClr>
                </a:solidFill>
                <a:latin typeface="Helvetica Light"/>
                <a:cs typeface="Helvetica Light"/>
              </a:rPr>
              <a:t>Anthropocene</a:t>
            </a:r>
            <a:r>
              <a:rPr lang="en-GB" sz="1000" dirty="0">
                <a:solidFill>
                  <a:schemeClr val="bg2">
                    <a:lumMod val="75000"/>
                  </a:schemeClr>
                </a:solidFill>
                <a:latin typeface="Helvetica Light"/>
                <a:cs typeface="Helvetica Light"/>
              </a:rPr>
              <a:t>: the Great </a:t>
            </a:r>
            <a:r>
              <a:rPr lang="en-GB" sz="1000" dirty="0" smtClean="0">
                <a:solidFill>
                  <a:schemeClr val="bg2">
                    <a:lumMod val="75000"/>
                  </a:schemeClr>
                </a:solidFill>
                <a:latin typeface="Helvetica Light"/>
                <a:cs typeface="Helvetica Light"/>
              </a:rPr>
              <a:t>Acceleration.</a:t>
            </a:r>
            <a:endParaRPr lang="en-GB" sz="10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287240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216025"/>
            <a:ext cx="2743200" cy="3663950"/>
          </a:xfrm>
          <a:prstGeom prst="rect">
            <a:avLst/>
          </a:prstGeom>
          <a:noFill/>
        </p:spPr>
        <p:txBody>
          <a:bodyPr wrap="square" rtlCol="0">
            <a:noAutofit/>
          </a:bodyPr>
          <a:lstStyle/>
          <a:p>
            <a:r>
              <a:rPr lang="en-GB" sz="1400" dirty="0">
                <a:latin typeface="Helvetica Light"/>
                <a:cs typeface="Helvetica Light"/>
              </a:rPr>
              <a:t>Transportation sits at the </a:t>
            </a:r>
            <a:r>
              <a:rPr lang="en-GB" sz="1400" dirty="0" smtClean="0">
                <a:latin typeface="Helvetica Light"/>
                <a:cs typeface="Helvetica Light"/>
              </a:rPr>
              <a:t>heart </a:t>
            </a:r>
            <a:r>
              <a:rPr lang="en-GB" sz="1400" dirty="0">
                <a:latin typeface="Helvetica Light"/>
                <a:cs typeface="Helvetica Light"/>
              </a:rPr>
              <a:t>of the global economy. </a:t>
            </a:r>
            <a:r>
              <a:rPr lang="en-GB" sz="1400" dirty="0" smtClean="0">
                <a:latin typeface="Helvetica Light"/>
                <a:cs typeface="Helvetica Light"/>
              </a:rPr>
              <a:t>The </a:t>
            </a:r>
            <a:r>
              <a:rPr lang="en-GB" sz="1400" dirty="0">
                <a:latin typeface="Helvetica Light"/>
                <a:cs typeface="Helvetica Light"/>
              </a:rPr>
              <a:t>disruptions it faces will have wide-reaching consequences – and are an indication of the </a:t>
            </a:r>
            <a:r>
              <a:rPr lang="en-GB" sz="1400" dirty="0" smtClean="0">
                <a:latin typeface="Helvetica Light"/>
                <a:cs typeface="Helvetica Light"/>
              </a:rPr>
              <a:t>kind </a:t>
            </a:r>
            <a:r>
              <a:rPr lang="en-GB" sz="1400" dirty="0">
                <a:latin typeface="Helvetica Light"/>
                <a:cs typeface="Helvetica Light"/>
              </a:rPr>
              <a:t>of transformation other industries can expect. </a:t>
            </a:r>
            <a:endParaRPr lang="en-GB" sz="1400" dirty="0" smtClean="0">
              <a:latin typeface="Helvetica Light"/>
              <a:cs typeface="Helvetica Light"/>
            </a:endParaRPr>
          </a:p>
          <a:p>
            <a:endParaRPr lang="en-GB" sz="1400" dirty="0">
              <a:latin typeface="Helvetica Light"/>
              <a:cs typeface="Helvetica Light"/>
            </a:endParaRPr>
          </a:p>
          <a:p>
            <a:endParaRPr lang="en-GB" sz="1400" dirty="0">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latin typeface="Helvetica"/>
                <a:cs typeface="Helvetica"/>
              </a:rPr>
              <a:t>The future of </a:t>
            </a:r>
            <a:r>
              <a:rPr lang="en-GB" sz="1400" b="1" dirty="0" smtClean="0">
                <a:latin typeface="Helvetica"/>
                <a:cs typeface="Helvetica"/>
              </a:rPr>
              <a:t>transportation / 1 </a:t>
            </a:r>
            <a:endParaRPr lang="en-GB" sz="1400" b="1" dirty="0">
              <a:latin typeface="Helvetica"/>
              <a:cs typeface="Helvetica"/>
            </a:endParaRP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2.4</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9" name="Picture 8"/>
          <p:cNvPicPr/>
          <p:nvPr/>
        </p:nvPicPr>
        <p:blipFill>
          <a:blip r:embed="rId3">
            <a:extLst>
              <a:ext uri="{28A0092B-C50C-407E-A947-70E740481C1C}">
                <a14:useLocalDpi xmlns:a14="http://schemas.microsoft.com/office/drawing/2010/main"/>
              </a:ext>
            </a:extLst>
          </a:blip>
          <a:stretch>
            <a:fillRect/>
          </a:stretch>
        </p:blipFill>
        <p:spPr>
          <a:xfrm>
            <a:off x="6165850" y="1216025"/>
            <a:ext cx="2286000" cy="2743200"/>
          </a:xfrm>
          <a:prstGeom prst="rect">
            <a:avLst/>
          </a:prstGeom>
          <a:ln>
            <a:solidFill>
              <a:schemeClr val="bg2">
                <a:lumMod val="90000"/>
              </a:schemeClr>
            </a:solidFill>
          </a:ln>
        </p:spPr>
      </p:pic>
      <p:sp>
        <p:nvSpPr>
          <p:cNvPr id="10" name="TextBox 9"/>
          <p:cNvSpPr txBox="1"/>
          <p:nvPr/>
        </p:nvSpPr>
        <p:spPr>
          <a:xfrm>
            <a:off x="3192463" y="1216025"/>
            <a:ext cx="2743200" cy="3663950"/>
          </a:xfrm>
          <a:prstGeom prst="rect">
            <a:avLst/>
          </a:prstGeom>
          <a:noFill/>
        </p:spPr>
        <p:txBody>
          <a:bodyPr wrap="square" rtlCol="0">
            <a:noAutofit/>
          </a:bodyPr>
          <a:lstStyle/>
          <a:p>
            <a:r>
              <a:rPr lang="en-GB" sz="1400" dirty="0">
                <a:solidFill>
                  <a:schemeClr val="tx2"/>
                </a:solidFill>
                <a:latin typeface="Helvetica Light"/>
                <a:cs typeface="Helvetica Light"/>
              </a:rPr>
              <a:t>In August </a:t>
            </a:r>
            <a:r>
              <a:rPr lang="en-GB" sz="1400" dirty="0" smtClean="0">
                <a:solidFill>
                  <a:schemeClr val="tx2"/>
                </a:solidFill>
                <a:latin typeface="Helvetica Light"/>
                <a:cs typeface="Helvetica Light"/>
              </a:rPr>
              <a:t>2017, </a:t>
            </a:r>
            <a:r>
              <a:rPr lang="en-GB" sz="1400" i="1" dirty="0">
                <a:solidFill>
                  <a:schemeClr val="tx2"/>
                </a:solidFill>
                <a:latin typeface="Helvetica Light"/>
                <a:cs typeface="Helvetica Light"/>
              </a:rPr>
              <a:t>The Economist </a:t>
            </a:r>
            <a:r>
              <a:rPr lang="en-GB" sz="1400" dirty="0">
                <a:solidFill>
                  <a:schemeClr val="tx2"/>
                </a:solidFill>
                <a:latin typeface="Helvetica Light"/>
                <a:cs typeface="Helvetica Light"/>
              </a:rPr>
              <a:t>forecast the death of the internal combustion engine. </a:t>
            </a:r>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a:p>
            <a:r>
              <a:rPr lang="en-GB" sz="1400" dirty="0" smtClean="0">
                <a:solidFill>
                  <a:schemeClr val="tx2"/>
                </a:solidFill>
                <a:latin typeface="Helvetica Light"/>
                <a:cs typeface="Helvetica Light"/>
              </a:rPr>
              <a:t>Some of the disruptive trends behind this headline are explored on the next slide.</a:t>
            </a:r>
            <a:endParaRPr lang="en-GB" sz="1400" dirty="0">
              <a:solidFill>
                <a:schemeClr val="tx2"/>
              </a:solidFill>
              <a:latin typeface="Helvetica Light"/>
              <a:cs typeface="Helvetica Light"/>
            </a:endParaRPr>
          </a:p>
        </p:txBody>
      </p:sp>
    </p:spTree>
    <p:extLst>
      <p:ext uri="{BB962C8B-B14F-4D97-AF65-F5344CB8AC3E}">
        <p14:creationId xmlns:p14="http://schemas.microsoft.com/office/powerpoint/2010/main" val="288491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216025"/>
            <a:ext cx="2743200" cy="3663950"/>
          </a:xfrm>
          <a:prstGeom prst="rect">
            <a:avLst/>
          </a:prstGeom>
          <a:noFill/>
        </p:spPr>
        <p:txBody>
          <a:bodyPr wrap="square" rtlCol="0">
            <a:noAutofit/>
          </a:bodyPr>
          <a:lstStyle/>
          <a:p>
            <a:r>
              <a:rPr lang="en-GB" sz="1400" dirty="0">
                <a:solidFill>
                  <a:schemeClr val="tx2"/>
                </a:solidFill>
                <a:latin typeface="Helvetica Light"/>
                <a:cs typeface="Helvetica Light"/>
              </a:rPr>
              <a:t>The proportion of passenger miles travelled in driver-owned cars is </a:t>
            </a:r>
            <a:r>
              <a:rPr lang="en-GB" sz="1400" dirty="0" smtClean="0">
                <a:solidFill>
                  <a:schemeClr val="tx2"/>
                </a:solidFill>
                <a:latin typeface="Helvetica Light"/>
                <a:cs typeface="Helvetica Light"/>
              </a:rPr>
              <a:t>forecast </a:t>
            </a:r>
            <a:r>
              <a:rPr lang="en-GB" sz="1400" dirty="0">
                <a:solidFill>
                  <a:schemeClr val="tx2"/>
                </a:solidFill>
                <a:latin typeface="Helvetica Light"/>
                <a:cs typeface="Helvetica Light"/>
              </a:rPr>
              <a:t>to collapse, making way for ‘Transport as a Service’ (</a:t>
            </a:r>
            <a:r>
              <a:rPr lang="en-GB" sz="1400" dirty="0" err="1" smtClean="0">
                <a:solidFill>
                  <a:schemeClr val="tx2"/>
                </a:solidFill>
                <a:latin typeface="Helvetica Light"/>
                <a:cs typeface="Helvetica Light"/>
              </a:rPr>
              <a:t>TaaS</a:t>
            </a:r>
            <a:r>
              <a:rPr lang="en-GB" sz="1400" dirty="0" smtClean="0">
                <a:solidFill>
                  <a:schemeClr val="tx2"/>
                </a:solidFill>
                <a:latin typeface="Helvetica Light"/>
                <a:cs typeface="Helvetica Light"/>
              </a:rPr>
              <a:t>) models.</a:t>
            </a:r>
            <a:r>
              <a:rPr lang="en-GB" sz="1400" dirty="0">
                <a:solidFill>
                  <a:schemeClr val="tx2"/>
                </a:solidFill>
                <a:latin typeface="Helvetica Light"/>
                <a:cs typeface="Helvetica Light"/>
              </a:rPr>
              <a:t> </a:t>
            </a:r>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a:p>
            <a:r>
              <a:rPr lang="en-GB" sz="1400" dirty="0" smtClean="0">
                <a:solidFill>
                  <a:schemeClr val="tx2"/>
                </a:solidFill>
                <a:latin typeface="Helvetica Light"/>
                <a:cs typeface="Helvetica Light"/>
              </a:rPr>
              <a:t>What </a:t>
            </a:r>
            <a:r>
              <a:rPr lang="en-GB" sz="1400" dirty="0">
                <a:solidFill>
                  <a:schemeClr val="tx2"/>
                </a:solidFill>
                <a:latin typeface="Helvetica Light"/>
                <a:cs typeface="Helvetica Light"/>
              </a:rPr>
              <a:t>are the implications for auto and oil companies</a:t>
            </a:r>
            <a:r>
              <a:rPr lang="en-GB" sz="1400" dirty="0" smtClean="0">
                <a:solidFill>
                  <a:schemeClr val="tx2"/>
                </a:solidFill>
                <a:latin typeface="Helvetica Light"/>
                <a:cs typeface="Helvetica Light"/>
              </a:rPr>
              <a:t>? Where </a:t>
            </a:r>
            <a:r>
              <a:rPr lang="en-GB" sz="1400" dirty="0">
                <a:solidFill>
                  <a:schemeClr val="tx2"/>
                </a:solidFill>
                <a:latin typeface="Helvetica Light"/>
                <a:cs typeface="Helvetica Light"/>
              </a:rPr>
              <a:t>are similar dynamics playing out in other markets?</a:t>
            </a:r>
          </a:p>
          <a:p>
            <a:endParaRPr lang="en-GB" sz="1400" dirty="0">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solidFill>
                  <a:schemeClr val="tx2"/>
                </a:solidFill>
                <a:latin typeface="Helvetica"/>
                <a:cs typeface="Helvetica"/>
              </a:rPr>
              <a:t>The future of </a:t>
            </a:r>
            <a:r>
              <a:rPr lang="en-GB" sz="1400" b="1" dirty="0" smtClean="0">
                <a:solidFill>
                  <a:schemeClr val="tx2"/>
                </a:solidFill>
                <a:latin typeface="Helvetica"/>
                <a:cs typeface="Helvetica"/>
              </a:rPr>
              <a:t>transportation / 2</a:t>
            </a:r>
            <a:endParaRPr lang="en-GB" sz="1400" b="1" dirty="0">
              <a:solidFill>
                <a:schemeClr val="tx2"/>
              </a:solidFill>
              <a:latin typeface="Helvetica"/>
              <a:cs typeface="Helvetica"/>
            </a:endParaRPr>
          </a:p>
        </p:txBody>
      </p:sp>
      <p:sp>
        <p:nvSpPr>
          <p:cNvPr id="5" name="TextBox 4"/>
          <p:cNvSpPr txBox="1"/>
          <p:nvPr/>
        </p:nvSpPr>
        <p:spPr>
          <a:xfrm>
            <a:off x="3206750" y="1216025"/>
            <a:ext cx="2743200" cy="457200"/>
          </a:xfrm>
          <a:prstGeom prst="rect">
            <a:avLst/>
          </a:prstGeom>
          <a:noFill/>
        </p:spPr>
        <p:txBody>
          <a:bodyPr wrap="square" rtlCol="0">
            <a:noAutofit/>
          </a:bodyPr>
          <a:lstStyle/>
          <a:p>
            <a:r>
              <a:rPr lang="en-GB" sz="1400" dirty="0" smtClean="0">
                <a:solidFill>
                  <a:schemeClr val="bg1"/>
                </a:solidFill>
                <a:latin typeface="Helvetica Light"/>
                <a:cs typeface="Helvetica Light"/>
              </a:rPr>
              <a:t>Speed of </a:t>
            </a:r>
            <a:r>
              <a:rPr lang="en-GB" sz="1400" dirty="0" err="1" smtClean="0">
                <a:solidFill>
                  <a:schemeClr val="bg1"/>
                </a:solidFill>
                <a:latin typeface="Helvetica Light"/>
                <a:cs typeface="Helvetica Light"/>
              </a:rPr>
              <a:t>TaaS</a:t>
            </a:r>
            <a:r>
              <a:rPr lang="en-GB" sz="1400" dirty="0" smtClean="0">
                <a:solidFill>
                  <a:schemeClr val="bg1"/>
                </a:solidFill>
                <a:latin typeface="Helvetica Light"/>
                <a:cs typeface="Helvetica Light"/>
              </a:rPr>
              <a:t> adoption</a:t>
            </a:r>
            <a:endParaRPr lang="en-GB" sz="1400" dirty="0">
              <a:solidFill>
                <a:schemeClr val="bg1"/>
              </a:solidFill>
              <a:latin typeface="Helvetica Light"/>
              <a:cs typeface="Helvetica Light"/>
            </a:endParaRP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2.5</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9" name="TextBox 8"/>
          <p:cNvSpPr txBox="1"/>
          <p:nvPr/>
        </p:nvSpPr>
        <p:spPr>
          <a:xfrm>
            <a:off x="7990386" y="2112963"/>
            <a:ext cx="1143000" cy="1828800"/>
          </a:xfrm>
          <a:prstGeom prst="rect">
            <a:avLst/>
          </a:prstGeom>
          <a:noFill/>
        </p:spPr>
        <p:txBody>
          <a:bodyPr wrap="square" rtlCol="0">
            <a:noAutofit/>
          </a:bodyPr>
          <a:lstStyle/>
          <a:p>
            <a:pPr>
              <a:spcAft>
                <a:spcPts val="600"/>
              </a:spcAft>
            </a:pPr>
            <a:r>
              <a:rPr lang="en-GB" sz="1400" dirty="0">
                <a:solidFill>
                  <a:schemeClr val="tx2">
                    <a:lumMod val="50000"/>
                    <a:lumOff val="50000"/>
                  </a:schemeClr>
                </a:solidFill>
                <a:latin typeface="Helvetica Light"/>
                <a:cs typeface="Helvetica Light"/>
              </a:rPr>
              <a:t/>
            </a:r>
            <a:br>
              <a:rPr lang="en-GB" sz="1400" dirty="0">
                <a:solidFill>
                  <a:schemeClr val="tx2">
                    <a:lumMod val="50000"/>
                    <a:lumOff val="50000"/>
                  </a:schemeClr>
                </a:solidFill>
                <a:latin typeface="Helvetica Light"/>
                <a:cs typeface="Helvetica Light"/>
              </a:rPr>
            </a:br>
            <a:r>
              <a:rPr lang="en-GB" sz="1400" dirty="0" smtClean="0">
                <a:solidFill>
                  <a:schemeClr val="tx2">
                    <a:lumMod val="50000"/>
                    <a:lumOff val="50000"/>
                  </a:schemeClr>
                </a:solidFill>
                <a:latin typeface="Helvetica Light"/>
                <a:cs typeface="Helvetica Light"/>
              </a:rPr>
              <a:t>Individual ownership miles</a:t>
            </a:r>
          </a:p>
        </p:txBody>
      </p:sp>
      <p:sp>
        <p:nvSpPr>
          <p:cNvPr id="10" name="TextBox 9"/>
          <p:cNvSpPr txBox="1"/>
          <p:nvPr/>
        </p:nvSpPr>
        <p:spPr>
          <a:xfrm>
            <a:off x="7990386" y="1216025"/>
            <a:ext cx="1143000" cy="914400"/>
          </a:xfrm>
          <a:prstGeom prst="rect">
            <a:avLst/>
          </a:prstGeom>
          <a:noFill/>
        </p:spPr>
        <p:txBody>
          <a:bodyPr wrap="square" rtlCol="0">
            <a:noAutofit/>
          </a:bodyPr>
          <a:lstStyle/>
          <a:p>
            <a:pPr>
              <a:spcAft>
                <a:spcPts val="600"/>
              </a:spcAft>
            </a:pPr>
            <a:r>
              <a:rPr lang="en-GB" sz="1400" dirty="0">
                <a:solidFill>
                  <a:schemeClr val="tx2">
                    <a:lumMod val="50000"/>
                    <a:lumOff val="50000"/>
                  </a:schemeClr>
                </a:solidFill>
                <a:latin typeface="Helvetica Light"/>
                <a:cs typeface="Helvetica Light"/>
              </a:rPr>
              <a:t/>
            </a:r>
            <a:br>
              <a:rPr lang="en-GB" sz="1400" dirty="0">
                <a:solidFill>
                  <a:schemeClr val="tx2">
                    <a:lumMod val="50000"/>
                    <a:lumOff val="50000"/>
                  </a:schemeClr>
                </a:solidFill>
                <a:latin typeface="Helvetica Light"/>
                <a:cs typeface="Helvetica Light"/>
              </a:rPr>
            </a:br>
            <a:r>
              <a:rPr lang="en-GB" sz="1400" dirty="0" err="1" smtClean="0">
                <a:solidFill>
                  <a:schemeClr val="tx2">
                    <a:lumMod val="50000"/>
                    <a:lumOff val="50000"/>
                  </a:schemeClr>
                </a:solidFill>
                <a:latin typeface="Helvetica Light"/>
                <a:cs typeface="Helvetica Light"/>
              </a:rPr>
              <a:t>TaaS</a:t>
            </a:r>
            <a:r>
              <a:rPr lang="en-GB" sz="1400" dirty="0" smtClean="0">
                <a:solidFill>
                  <a:schemeClr val="tx2">
                    <a:lumMod val="50000"/>
                    <a:lumOff val="50000"/>
                  </a:schemeClr>
                </a:solidFill>
                <a:latin typeface="Helvetica Light"/>
                <a:cs typeface="Helvetica Light"/>
              </a:rPr>
              <a:t> </a:t>
            </a:r>
            <a:br>
              <a:rPr lang="en-GB" sz="1400" dirty="0" smtClean="0">
                <a:solidFill>
                  <a:schemeClr val="tx2">
                    <a:lumMod val="50000"/>
                    <a:lumOff val="50000"/>
                  </a:schemeClr>
                </a:solidFill>
                <a:latin typeface="Helvetica Light"/>
                <a:cs typeface="Helvetica Light"/>
              </a:rPr>
            </a:br>
            <a:r>
              <a:rPr lang="en-GB" sz="1400" dirty="0" smtClean="0">
                <a:solidFill>
                  <a:schemeClr val="tx2">
                    <a:lumMod val="50000"/>
                    <a:lumOff val="50000"/>
                  </a:schemeClr>
                </a:solidFill>
                <a:latin typeface="Helvetica Light"/>
                <a:cs typeface="Helvetica Light"/>
              </a:rPr>
              <a:t>miles</a:t>
            </a:r>
            <a:endParaRPr lang="en-GB" sz="1400" dirty="0">
              <a:solidFill>
                <a:schemeClr val="tx2">
                  <a:lumMod val="50000"/>
                  <a:lumOff val="50000"/>
                </a:schemeClr>
              </a:solidFill>
              <a:latin typeface="Helvetica Light"/>
              <a:cs typeface="Helvetica Light"/>
            </a:endParaRPr>
          </a:p>
        </p:txBody>
      </p:sp>
      <p:sp>
        <p:nvSpPr>
          <p:cNvPr id="11" name="TextBox 10"/>
          <p:cNvSpPr txBox="1"/>
          <p:nvPr/>
        </p:nvSpPr>
        <p:spPr>
          <a:xfrm>
            <a:off x="233363" y="3940175"/>
            <a:ext cx="2738437" cy="914400"/>
          </a:xfrm>
          <a:prstGeom prst="rect">
            <a:avLst/>
          </a:prstGeom>
          <a:noFill/>
        </p:spPr>
        <p:txBody>
          <a:bodyPr wrap="square" rtlCol="0">
            <a:noAutofit/>
          </a:bodyPr>
          <a:lstStyle/>
          <a:p>
            <a:r>
              <a:rPr lang="en-GB" sz="1000" dirty="0">
                <a:solidFill>
                  <a:schemeClr val="bg2">
                    <a:lumMod val="75000"/>
                  </a:schemeClr>
                </a:solidFill>
                <a:latin typeface="Helvetica Light"/>
                <a:cs typeface="Helvetica Light"/>
              </a:rPr>
              <a:t>Visual adapted from </a:t>
            </a:r>
            <a:r>
              <a:rPr lang="en-GB" sz="1000" i="1" dirty="0">
                <a:solidFill>
                  <a:schemeClr val="bg2">
                    <a:lumMod val="75000"/>
                  </a:schemeClr>
                </a:solidFill>
                <a:latin typeface="Helvetica Light"/>
                <a:cs typeface="Helvetica Light"/>
              </a:rPr>
              <a:t>Rethinking Transportation 2020-2030 </a:t>
            </a:r>
            <a:r>
              <a:rPr lang="en-GB" sz="1000" dirty="0">
                <a:solidFill>
                  <a:schemeClr val="bg2">
                    <a:lumMod val="75000"/>
                  </a:schemeClr>
                </a:solidFill>
                <a:latin typeface="Helvetica Light"/>
                <a:cs typeface="Helvetica Light"/>
              </a:rPr>
              <a:t>by </a:t>
            </a:r>
            <a:r>
              <a:rPr lang="en-GB" sz="1000" dirty="0" smtClean="0">
                <a:solidFill>
                  <a:schemeClr val="bg2">
                    <a:lumMod val="75000"/>
                  </a:schemeClr>
                </a:solidFill>
                <a:latin typeface="Helvetica Light"/>
                <a:cs typeface="Helvetica Light"/>
              </a:rPr>
              <a:t/>
            </a:r>
            <a:br>
              <a:rPr lang="en-GB" sz="1000" dirty="0" smtClean="0">
                <a:solidFill>
                  <a:schemeClr val="bg2">
                    <a:lumMod val="75000"/>
                  </a:schemeClr>
                </a:solidFill>
                <a:latin typeface="Helvetica Light"/>
                <a:cs typeface="Helvetica Light"/>
              </a:rPr>
            </a:br>
            <a:r>
              <a:rPr lang="en-GB" sz="1000" dirty="0" err="1" smtClean="0">
                <a:solidFill>
                  <a:schemeClr val="bg2">
                    <a:lumMod val="75000"/>
                  </a:schemeClr>
                </a:solidFill>
                <a:latin typeface="Helvetica Light"/>
                <a:cs typeface="Helvetica Light"/>
              </a:rPr>
              <a:t>RethinkX</a:t>
            </a:r>
            <a:r>
              <a:rPr lang="en-GB" sz="1000" dirty="0" smtClean="0">
                <a:solidFill>
                  <a:schemeClr val="bg2">
                    <a:lumMod val="75000"/>
                  </a:schemeClr>
                </a:solidFill>
                <a:latin typeface="Helvetica Light"/>
                <a:cs typeface="Helvetica Light"/>
              </a:rPr>
              <a:t> </a:t>
            </a:r>
            <a:r>
              <a:rPr lang="en-GB" sz="1000" dirty="0">
                <a:solidFill>
                  <a:schemeClr val="bg2">
                    <a:lumMod val="75000"/>
                  </a:schemeClr>
                </a:solidFill>
                <a:latin typeface="Helvetica Light"/>
                <a:cs typeface="Helvetica Light"/>
              </a:rPr>
              <a:t>(2017)</a:t>
            </a:r>
          </a:p>
        </p:txBody>
      </p:sp>
    </p:spTree>
    <p:extLst>
      <p:ext uri="{BB962C8B-B14F-4D97-AF65-F5344CB8AC3E}">
        <p14:creationId xmlns:p14="http://schemas.microsoft.com/office/powerpoint/2010/main" val="748437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latin typeface="Helvetica"/>
                <a:cs typeface="Helvetica"/>
              </a:rPr>
              <a:t>Time to think </a:t>
            </a:r>
            <a:r>
              <a:rPr lang="en-GB" sz="1400" b="1" dirty="0" smtClean="0">
                <a:latin typeface="Helvetica"/>
                <a:cs typeface="Helvetica"/>
              </a:rPr>
              <a:t>10X</a:t>
            </a:r>
            <a:endParaRPr lang="en-GB" sz="1400" b="1" dirty="0">
              <a:latin typeface="Helvetica"/>
              <a:cs typeface="Helvetica"/>
            </a:endParaRP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2.6</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3200400" y="1206990"/>
            <a:ext cx="5486400" cy="2898775"/>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True </a:t>
            </a:r>
            <a:r>
              <a:rPr lang="en-GB" sz="2100" dirty="0">
                <a:solidFill>
                  <a:schemeClr val="tx2">
                    <a:lumMod val="50000"/>
                    <a:lumOff val="50000"/>
                  </a:schemeClr>
                </a:solidFill>
                <a:latin typeface="Helvetica Light"/>
                <a:cs typeface="Helvetica Light"/>
              </a:rPr>
              <a:t>innovation happens when you try to improve something by 10 </a:t>
            </a:r>
            <a:r>
              <a:rPr lang="en-GB" sz="2100" dirty="0" smtClean="0">
                <a:solidFill>
                  <a:schemeClr val="tx2">
                    <a:lumMod val="50000"/>
                    <a:lumOff val="50000"/>
                  </a:schemeClr>
                </a:solidFill>
                <a:latin typeface="Helvetica Light"/>
                <a:cs typeface="Helvetica Light"/>
              </a:rPr>
              <a:t>times – rather </a:t>
            </a:r>
            <a:r>
              <a:rPr lang="en-GB" sz="2100" dirty="0">
                <a:solidFill>
                  <a:schemeClr val="tx2">
                    <a:lumMod val="50000"/>
                    <a:lumOff val="50000"/>
                  </a:schemeClr>
                </a:solidFill>
                <a:latin typeface="Helvetica Light"/>
                <a:cs typeface="Helvetica Light"/>
              </a:rPr>
              <a:t>than by 10</a:t>
            </a:r>
            <a:r>
              <a:rPr lang="en-GB" sz="2100" dirty="0" smtClean="0">
                <a:solidFill>
                  <a:schemeClr val="tx2">
                    <a:lumMod val="50000"/>
                    <a:lumOff val="50000"/>
                  </a:schemeClr>
                </a:solidFill>
                <a:latin typeface="Helvetica Light"/>
                <a:cs typeface="Helvetica Light"/>
              </a:rPr>
              <a:t>%</a:t>
            </a:r>
            <a:r>
              <a:rPr lang="en-GB" sz="2100" dirty="0">
                <a:solidFill>
                  <a:schemeClr val="tx2">
                    <a:lumMod val="50000"/>
                    <a:lumOff val="50000"/>
                  </a:schemeClr>
                </a:solidFill>
                <a:latin typeface="Helvetica Light"/>
                <a:cs typeface="Helvetica Light"/>
              </a:rPr>
              <a:t>.</a:t>
            </a:r>
            <a:r>
              <a:rPr lang="en-GB" sz="2100" dirty="0" smtClean="0">
                <a:solidFill>
                  <a:schemeClr val="tx2">
                    <a:lumMod val="50000"/>
                    <a:lumOff val="50000"/>
                  </a:schemeClr>
                </a:solidFill>
                <a:latin typeface="Helvetica Light"/>
                <a:cs typeface="Helvetica Light"/>
              </a:rPr>
              <a:t> A 10X </a:t>
            </a:r>
            <a:r>
              <a:rPr lang="en-GB" sz="2100" dirty="0">
                <a:solidFill>
                  <a:schemeClr val="tx2">
                    <a:lumMod val="50000"/>
                    <a:lumOff val="50000"/>
                  </a:schemeClr>
                </a:solidFill>
                <a:latin typeface="Helvetica Light"/>
                <a:cs typeface="Helvetica Light"/>
              </a:rPr>
              <a:t>goal forces you to rethink an idea entirely. </a:t>
            </a:r>
            <a:r>
              <a:rPr lang="en-GB" sz="2100" dirty="0" smtClean="0">
                <a:solidFill>
                  <a:schemeClr val="tx2">
                    <a:lumMod val="50000"/>
                    <a:lumOff val="50000"/>
                  </a:schemeClr>
                </a:solidFill>
                <a:latin typeface="Helvetica Light"/>
                <a:cs typeface="Helvetica Light"/>
              </a:rPr>
              <a:t>It </a:t>
            </a:r>
            <a:r>
              <a:rPr lang="en-GB" sz="2100" dirty="0">
                <a:solidFill>
                  <a:schemeClr val="tx2">
                    <a:lumMod val="50000"/>
                    <a:lumOff val="50000"/>
                  </a:schemeClr>
                </a:solidFill>
                <a:latin typeface="Helvetica Light"/>
                <a:cs typeface="Helvetica Light"/>
              </a:rPr>
              <a:t>pushes you beyond existing models and forces you to totally reimagine </a:t>
            </a:r>
            <a:r>
              <a:rPr lang="en-GB" sz="2100" dirty="0" smtClean="0">
                <a:solidFill>
                  <a:schemeClr val="tx2">
                    <a:lumMod val="50000"/>
                    <a:lumOff val="50000"/>
                  </a:schemeClr>
                </a:solidFill>
                <a:latin typeface="Helvetica Light"/>
                <a:cs typeface="Helvetica Light"/>
              </a:rPr>
              <a:t>your </a:t>
            </a:r>
            <a:r>
              <a:rPr lang="en-GB" sz="2100" dirty="0">
                <a:solidFill>
                  <a:schemeClr val="tx2">
                    <a:lumMod val="50000"/>
                    <a:lumOff val="50000"/>
                  </a:schemeClr>
                </a:solidFill>
                <a:latin typeface="Helvetica Light"/>
                <a:cs typeface="Helvetica Light"/>
              </a:rPr>
              <a:t>approach</a:t>
            </a:r>
            <a:r>
              <a:rPr lang="en-GB" sz="2100" dirty="0" smtClean="0">
                <a:solidFill>
                  <a:schemeClr val="tx2">
                    <a:lumMod val="50000"/>
                    <a:lumOff val="50000"/>
                  </a:schemeClr>
                </a:solidFill>
                <a:latin typeface="Helvetica Light"/>
                <a:cs typeface="Helvetica Light"/>
              </a:rPr>
              <a:t>.”</a:t>
            </a:r>
          </a:p>
          <a:p>
            <a:endParaRPr lang="en-GB" sz="1400" dirty="0">
              <a:solidFill>
                <a:schemeClr val="tx2">
                  <a:lumMod val="50000"/>
                  <a:lumOff val="50000"/>
                </a:schemeClr>
              </a:solidFill>
              <a:latin typeface="Helvetica Light"/>
              <a:cs typeface="Helvetica Light"/>
            </a:endParaRPr>
          </a:p>
          <a:p>
            <a:r>
              <a:rPr lang="en-GB" sz="1400" dirty="0" smtClean="0">
                <a:solidFill>
                  <a:schemeClr val="tx2">
                    <a:lumMod val="50000"/>
                    <a:lumOff val="50000"/>
                  </a:schemeClr>
                </a:solidFill>
                <a:latin typeface="Helvetica Light"/>
                <a:cs typeface="Helvetica Light"/>
              </a:rPr>
              <a:t>Google</a:t>
            </a:r>
            <a:endParaRPr lang="en-GB" sz="2100" dirty="0">
              <a:solidFill>
                <a:schemeClr val="tx2">
                  <a:lumMod val="50000"/>
                  <a:lumOff val="50000"/>
                </a:schemeClr>
              </a:solidFill>
              <a:latin typeface="Helvetica Light"/>
              <a:cs typeface="Helvetica Light"/>
            </a:endParaRPr>
          </a:p>
        </p:txBody>
      </p:sp>
      <p:sp>
        <p:nvSpPr>
          <p:cNvPr id="9" name="TextBox 8"/>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0" name="TextBox 9"/>
          <p:cNvSpPr txBox="1"/>
          <p:nvPr/>
        </p:nvSpPr>
        <p:spPr>
          <a:xfrm>
            <a:off x="3070226" y="1216025"/>
            <a:ext cx="457200" cy="2889740"/>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a:t>
            </a:r>
            <a:endParaRPr lang="en-GB" sz="2100" dirty="0">
              <a:solidFill>
                <a:schemeClr val="tx2">
                  <a:lumMod val="50000"/>
                  <a:lumOff val="50000"/>
                </a:schemeClr>
              </a:solidFill>
              <a:latin typeface="Helvetica Light"/>
              <a:cs typeface="Helvetica Light"/>
            </a:endParaRPr>
          </a:p>
        </p:txBody>
      </p:sp>
      <p:sp>
        <p:nvSpPr>
          <p:cNvPr id="12" name="TextBox 11"/>
          <p:cNvSpPr txBox="1"/>
          <p:nvPr/>
        </p:nvSpPr>
        <p:spPr>
          <a:xfrm>
            <a:off x="227013" y="3940175"/>
            <a:ext cx="2744787" cy="914400"/>
          </a:xfrm>
          <a:prstGeom prst="rect">
            <a:avLst/>
          </a:prstGeom>
          <a:noFill/>
        </p:spPr>
        <p:txBody>
          <a:bodyPr wrap="square" rtlCol="0">
            <a:noAutofit/>
          </a:bodyPr>
          <a:lstStyle/>
          <a:p>
            <a:r>
              <a:rPr lang="en-US" sz="1000" dirty="0">
                <a:solidFill>
                  <a:schemeClr val="bg2">
                    <a:lumMod val="75000"/>
                  </a:schemeClr>
                </a:solidFill>
                <a:latin typeface="Helvetica Light"/>
                <a:cs typeface="Helvetica Light"/>
              </a:rPr>
              <a:t>The Chrysler Pacifica Hybrid self-driving </a:t>
            </a:r>
            <a:r>
              <a:rPr lang="en-US" sz="1000" dirty="0" smtClean="0">
                <a:solidFill>
                  <a:schemeClr val="bg2">
                    <a:lumMod val="75000"/>
                  </a:schemeClr>
                </a:solidFill>
                <a:latin typeface="Helvetica Light"/>
                <a:cs typeface="Helvetica Light"/>
              </a:rPr>
              <a:t/>
            </a:r>
            <a:br>
              <a:rPr lang="en-US" sz="1000" dirty="0" smtClean="0">
                <a:solidFill>
                  <a:schemeClr val="bg2">
                    <a:lumMod val="75000"/>
                  </a:schemeClr>
                </a:solidFill>
                <a:latin typeface="Helvetica Light"/>
                <a:cs typeface="Helvetica Light"/>
              </a:rPr>
            </a:br>
            <a:r>
              <a:rPr lang="en-US" sz="1000" dirty="0" smtClean="0">
                <a:solidFill>
                  <a:schemeClr val="bg2">
                    <a:lumMod val="75000"/>
                  </a:schemeClr>
                </a:solidFill>
                <a:latin typeface="Helvetica Light"/>
                <a:cs typeface="Helvetica Light"/>
              </a:rPr>
              <a:t>car </a:t>
            </a:r>
            <a:r>
              <a:rPr lang="en-US" sz="1000" dirty="0">
                <a:solidFill>
                  <a:schemeClr val="bg2">
                    <a:lumMod val="75000"/>
                  </a:schemeClr>
                </a:solidFill>
                <a:latin typeface="Helvetica Light"/>
                <a:cs typeface="Helvetica Light"/>
              </a:rPr>
              <a:t>equipped with </a:t>
            </a:r>
            <a:r>
              <a:rPr lang="en-US" sz="1000" dirty="0" err="1">
                <a:solidFill>
                  <a:schemeClr val="bg2">
                    <a:lumMod val="75000"/>
                  </a:schemeClr>
                </a:solidFill>
                <a:latin typeface="Helvetica Light"/>
                <a:cs typeface="Helvetica Light"/>
              </a:rPr>
              <a:t>Waymo's</a:t>
            </a:r>
            <a:r>
              <a:rPr lang="en-US" sz="1000" dirty="0">
                <a:solidFill>
                  <a:schemeClr val="bg2">
                    <a:lumMod val="75000"/>
                  </a:schemeClr>
                </a:solidFill>
                <a:latin typeface="Helvetica Light"/>
                <a:cs typeface="Helvetica Light"/>
              </a:rPr>
              <a:t> driving software </a:t>
            </a:r>
            <a:r>
              <a:rPr lang="en-US" sz="1000" dirty="0" err="1">
                <a:solidFill>
                  <a:schemeClr val="bg2">
                    <a:lumMod val="75000"/>
                  </a:schemeClr>
                </a:solidFill>
                <a:latin typeface="Helvetica Light"/>
                <a:cs typeface="Helvetica Light"/>
              </a:rPr>
              <a:t>Waymo</a:t>
            </a:r>
            <a:r>
              <a:rPr lang="en-US" sz="1000" dirty="0">
                <a:solidFill>
                  <a:schemeClr val="bg2">
                    <a:lumMod val="75000"/>
                  </a:schemeClr>
                </a:solidFill>
                <a:latin typeface="Helvetica Light"/>
                <a:cs typeface="Helvetica Light"/>
              </a:rPr>
              <a:t> started out as a project </a:t>
            </a:r>
            <a:r>
              <a:rPr lang="en-US" sz="1000" dirty="0" smtClean="0">
                <a:solidFill>
                  <a:schemeClr val="bg2">
                    <a:lumMod val="75000"/>
                  </a:schemeClr>
                </a:solidFill>
                <a:latin typeface="Helvetica Light"/>
                <a:cs typeface="Helvetica Light"/>
              </a:rPr>
              <a:t>at Google </a:t>
            </a:r>
            <a:br>
              <a:rPr lang="en-US" sz="1000" dirty="0" smtClean="0">
                <a:solidFill>
                  <a:schemeClr val="bg2">
                    <a:lumMod val="75000"/>
                  </a:schemeClr>
                </a:solidFill>
                <a:latin typeface="Helvetica Light"/>
                <a:cs typeface="Helvetica Light"/>
              </a:rPr>
            </a:br>
            <a:r>
              <a:rPr lang="en-US" sz="1000" dirty="0" smtClean="0">
                <a:solidFill>
                  <a:schemeClr val="bg2">
                    <a:lumMod val="75000"/>
                  </a:schemeClr>
                </a:solidFill>
                <a:latin typeface="Helvetica Light"/>
                <a:cs typeface="Helvetica Light"/>
              </a:rPr>
              <a:t>in </a:t>
            </a:r>
            <a:r>
              <a:rPr lang="en-US" sz="1000" dirty="0">
                <a:solidFill>
                  <a:schemeClr val="bg2">
                    <a:lumMod val="75000"/>
                  </a:schemeClr>
                </a:solidFill>
                <a:latin typeface="Helvetica Light"/>
                <a:cs typeface="Helvetica Light"/>
              </a:rPr>
              <a:t>2009, and spun out in 2015. </a:t>
            </a:r>
            <a:r>
              <a:rPr lang="en-US" sz="1000" dirty="0" smtClean="0">
                <a:solidFill>
                  <a:schemeClr val="bg2">
                    <a:lumMod val="75000"/>
                  </a:schemeClr>
                </a:solidFill>
                <a:latin typeface="Helvetica Light"/>
                <a:cs typeface="Helvetica Light"/>
              </a:rPr>
              <a:t/>
            </a:r>
            <a:br>
              <a:rPr lang="en-US" sz="1000" dirty="0" smtClean="0">
                <a:solidFill>
                  <a:schemeClr val="bg2">
                    <a:lumMod val="75000"/>
                  </a:schemeClr>
                </a:solidFill>
                <a:latin typeface="Helvetica Light"/>
                <a:cs typeface="Helvetica Light"/>
              </a:rPr>
            </a:br>
            <a:r>
              <a:rPr lang="en-US" sz="1000" dirty="0" smtClean="0">
                <a:solidFill>
                  <a:schemeClr val="bg2">
                    <a:lumMod val="75000"/>
                  </a:schemeClr>
                </a:solidFill>
                <a:latin typeface="Helvetica Light"/>
                <a:cs typeface="Helvetica Light"/>
              </a:rPr>
              <a:t>Source</a:t>
            </a:r>
            <a:r>
              <a:rPr lang="en-US" sz="1000" dirty="0">
                <a:solidFill>
                  <a:schemeClr val="bg2">
                    <a:lumMod val="75000"/>
                  </a:schemeClr>
                </a:solidFill>
                <a:latin typeface="Helvetica Light"/>
                <a:cs typeface="Helvetica Light"/>
              </a:rPr>
              <a:t>: </a:t>
            </a:r>
            <a:r>
              <a:rPr lang="en-US" sz="1000" dirty="0" err="1">
                <a:solidFill>
                  <a:schemeClr val="bg2">
                    <a:lumMod val="75000"/>
                  </a:schemeClr>
                </a:solidFill>
                <a:latin typeface="Helvetica Light"/>
                <a:cs typeface="Helvetica Light"/>
              </a:rPr>
              <a:t>Waymo</a:t>
            </a:r>
            <a:r>
              <a:rPr lang="en-US" sz="1000" dirty="0">
                <a:solidFill>
                  <a:schemeClr val="bg2">
                    <a:lumMod val="75000"/>
                  </a:schemeClr>
                </a:solidFill>
                <a:latin typeface="Helvetica Light"/>
                <a:cs typeface="Helvetica Light"/>
              </a:rPr>
              <a:t> website.</a:t>
            </a:r>
          </a:p>
        </p:txBody>
      </p:sp>
      <p:pic>
        <p:nvPicPr>
          <p:cNvPr id="4" name="Picture 3" descr="1814_image_waym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1216025"/>
            <a:ext cx="2743200" cy="2743200"/>
          </a:xfrm>
          <a:prstGeom prst="rect">
            <a:avLst/>
          </a:prstGeom>
        </p:spPr>
      </p:pic>
    </p:spTree>
    <p:extLst>
      <p:ext uri="{BB962C8B-B14F-4D97-AF65-F5344CB8AC3E}">
        <p14:creationId xmlns:p14="http://schemas.microsoft.com/office/powerpoint/2010/main" val="3037325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7013" y="1196975"/>
            <a:ext cx="8686800" cy="2743200"/>
          </a:xfrm>
          <a:prstGeom prst="rect">
            <a:avLst/>
          </a:prstGeom>
          <a:noFill/>
        </p:spPr>
        <p:txBody>
          <a:bodyPr wrap="square" rtlCol="0">
            <a:noAutofit/>
          </a:bodyPr>
          <a:lstStyle/>
          <a:p>
            <a:r>
              <a:rPr lang="en-GB" sz="3600" dirty="0" smtClean="0">
                <a:solidFill>
                  <a:schemeClr val="bg1"/>
                </a:solidFill>
                <a:latin typeface="Helvetica Light"/>
                <a:cs typeface="Helvetica Light"/>
              </a:rPr>
              <a:t>Rebooting the C-suite agenda</a:t>
            </a:r>
            <a:endParaRPr lang="en-US" sz="3600" dirty="0" smtClean="0">
              <a:solidFill>
                <a:schemeClr val="bg1"/>
              </a:solidFill>
              <a:latin typeface="Helvetica Light"/>
              <a:cs typeface="Helvetica Light"/>
            </a:endParaRPr>
          </a:p>
        </p:txBody>
      </p:sp>
      <p:sp>
        <p:nvSpPr>
          <p:cNvPr id="3" name="TextBox 2"/>
          <p:cNvSpPr txBox="1"/>
          <p:nvPr/>
        </p:nvSpPr>
        <p:spPr>
          <a:xfrm>
            <a:off x="6174286" y="288925"/>
            <a:ext cx="2741114" cy="914400"/>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3.0</a:t>
            </a:r>
            <a:endParaRPr lang="en-US" sz="1400" dirty="0">
              <a:solidFill>
                <a:schemeClr val="bg1"/>
              </a:solidFill>
              <a:latin typeface="Helvetica Light"/>
              <a:cs typeface="Helvetica Light"/>
            </a:endParaRPr>
          </a:p>
        </p:txBody>
      </p:sp>
      <p:sp>
        <p:nvSpPr>
          <p:cNvPr id="4" name="TextBox 3"/>
          <p:cNvSpPr txBox="1"/>
          <p:nvPr/>
        </p:nvSpPr>
        <p:spPr>
          <a:xfrm>
            <a:off x="6177461" y="288925"/>
            <a:ext cx="2741114" cy="914400"/>
          </a:xfrm>
          <a:prstGeom prst="rect">
            <a:avLst/>
          </a:prstGeom>
          <a:noFill/>
        </p:spPr>
        <p:txBody>
          <a:bodyPr wrap="square" rtlCol="0">
            <a:noAutofit/>
          </a:bodyPr>
          <a:lstStyle/>
          <a:p>
            <a:r>
              <a:rPr lang="en-US" sz="1400" dirty="0">
                <a:solidFill>
                  <a:schemeClr val="bg1"/>
                </a:solidFill>
                <a:latin typeface="Helvetica Light"/>
                <a:cs typeface="Helvetica Light"/>
              </a:rPr>
              <a:t>The Breakthrough Pitch </a:t>
            </a:r>
          </a:p>
        </p:txBody>
      </p:sp>
    </p:spTree>
    <p:extLst>
      <p:ext uri="{BB962C8B-B14F-4D97-AF65-F5344CB8AC3E}">
        <p14:creationId xmlns:p14="http://schemas.microsoft.com/office/powerpoint/2010/main" val="2550859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smtClean="0">
                <a:latin typeface="Helvetica"/>
                <a:cs typeface="Helvetica"/>
              </a:rPr>
              <a:t>Changing </a:t>
            </a:r>
            <a:r>
              <a:rPr lang="en-GB" sz="1400" b="1" dirty="0" err="1" smtClean="0">
                <a:latin typeface="Helvetica"/>
                <a:cs typeface="Helvetica"/>
              </a:rPr>
              <a:t>mindsets</a:t>
            </a:r>
            <a:endParaRPr lang="en-GB" sz="1400" b="1" dirty="0">
              <a:latin typeface="Helvetica"/>
              <a:cs typeface="Helvetica"/>
            </a:endParaRPr>
          </a:p>
        </p:txBody>
      </p:sp>
      <p:sp>
        <p:nvSpPr>
          <p:cNvPr id="4" name="TextBox 3"/>
          <p:cNvSpPr txBox="1"/>
          <p:nvPr/>
        </p:nvSpPr>
        <p:spPr>
          <a:xfrm>
            <a:off x="228600" y="3025775"/>
            <a:ext cx="1481328" cy="1828800"/>
          </a:xfrm>
          <a:prstGeom prst="rect">
            <a:avLst/>
          </a:prstGeom>
          <a:noFill/>
        </p:spPr>
        <p:txBody>
          <a:bodyPr wrap="square" rtlCol="0">
            <a:noAutofit/>
          </a:bodyPr>
          <a:lstStyle/>
          <a:p>
            <a:r>
              <a:rPr lang="en-GB" sz="1400" b="1" dirty="0" smtClean="0">
                <a:latin typeface="Helvetica"/>
                <a:cs typeface="Helvetica"/>
              </a:rPr>
              <a:t>Are </a:t>
            </a:r>
            <a:r>
              <a:rPr lang="en-GB" sz="1400" b="1" dirty="0">
                <a:latin typeface="Helvetica"/>
                <a:cs typeface="Helvetica"/>
              </a:rPr>
              <a:t>we managing or leading?</a:t>
            </a:r>
          </a:p>
        </p:txBody>
      </p:sp>
      <p:sp>
        <p:nvSpPr>
          <p:cNvPr id="11" name="TextBox 10"/>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0" name="TextBox 9"/>
          <p:cNvSpPr txBox="1"/>
          <p:nvPr/>
        </p:nvSpPr>
        <p:spPr>
          <a:xfrm>
            <a:off x="227013" y="1211263"/>
            <a:ext cx="2743200" cy="1828800"/>
          </a:xfrm>
          <a:prstGeom prst="rect">
            <a:avLst/>
          </a:prstGeom>
          <a:noFill/>
        </p:spPr>
        <p:txBody>
          <a:bodyPr wrap="square" rtlCol="0">
            <a:noAutofit/>
          </a:bodyPr>
          <a:lstStyle/>
          <a:p>
            <a:r>
              <a:rPr lang="en-GB" sz="1400" dirty="0" smtClean="0">
                <a:latin typeface="Helvetica Light"/>
                <a:cs typeface="Helvetica Light"/>
              </a:rPr>
              <a:t>Becoming a breakthrough business isn’t just about technologies and business models. Fundamentally, it’s about </a:t>
            </a:r>
            <a:r>
              <a:rPr lang="en-GB" sz="1400" dirty="0" err="1" smtClean="0">
                <a:latin typeface="Helvetica Light"/>
                <a:cs typeface="Helvetica Light"/>
              </a:rPr>
              <a:t>mindsets</a:t>
            </a:r>
            <a:r>
              <a:rPr lang="en-GB" sz="1400" dirty="0" smtClean="0">
                <a:latin typeface="Helvetica Light"/>
                <a:cs typeface="Helvetica Light"/>
              </a:rPr>
              <a:t> and leadership.</a:t>
            </a:r>
            <a:endParaRPr lang="en-GB" sz="1400" dirty="0">
              <a:latin typeface="Helvetica Light"/>
              <a:cs typeface="Helvetica Light"/>
            </a:endParaRPr>
          </a:p>
        </p:txBody>
      </p:sp>
      <p:sp>
        <p:nvSpPr>
          <p:cNvPr id="14" name="TextBox 13"/>
          <p:cNvSpPr txBox="1"/>
          <p:nvPr/>
        </p:nvSpPr>
        <p:spPr>
          <a:xfrm>
            <a:off x="3191256" y="1196975"/>
            <a:ext cx="2743200" cy="1828800"/>
          </a:xfrm>
          <a:prstGeom prst="rect">
            <a:avLst/>
          </a:prstGeom>
          <a:noFill/>
        </p:spPr>
        <p:txBody>
          <a:bodyPr wrap="square" rtlCol="0">
            <a:noAutofit/>
          </a:bodyPr>
          <a:lstStyle/>
          <a:p>
            <a:r>
              <a:rPr lang="en-GB" sz="1400" dirty="0" smtClean="0">
                <a:latin typeface="Helvetica Light"/>
                <a:cs typeface="Helvetica Light"/>
              </a:rPr>
              <a:t>In </a:t>
            </a:r>
            <a:r>
              <a:rPr lang="en-GB" sz="1400" dirty="0">
                <a:latin typeface="Helvetica Light"/>
                <a:cs typeface="Helvetica Light"/>
              </a:rPr>
              <a:t>this section, we outline 5 key questions for leaders and </a:t>
            </a:r>
            <a:r>
              <a:rPr lang="en-GB" sz="1400" dirty="0" smtClean="0">
                <a:latin typeface="Helvetica Light"/>
                <a:cs typeface="Helvetica Light"/>
              </a:rPr>
              <a:t>executive teams</a:t>
            </a:r>
            <a:r>
              <a:rPr lang="en-GB" sz="1400" dirty="0">
                <a:latin typeface="Helvetica Light"/>
                <a:cs typeface="Helvetica Light"/>
              </a:rPr>
              <a:t>, showcasing </a:t>
            </a:r>
            <a:r>
              <a:rPr lang="en-GB" sz="1400" dirty="0" smtClean="0">
                <a:latin typeface="Helvetica Light"/>
                <a:cs typeface="Helvetica Light"/>
              </a:rPr>
              <a:t>a range of established and emergent businesses </a:t>
            </a:r>
            <a:r>
              <a:rPr lang="en-GB" sz="1400" dirty="0">
                <a:latin typeface="Helvetica Light"/>
                <a:cs typeface="Helvetica Light"/>
              </a:rPr>
              <a:t>where effective action is being </a:t>
            </a:r>
            <a:r>
              <a:rPr lang="en-GB" sz="1400" dirty="0" smtClean="0">
                <a:latin typeface="Helvetica Light"/>
                <a:cs typeface="Helvetica Light"/>
              </a:rPr>
              <a:t>taken.</a:t>
            </a:r>
            <a:endParaRPr lang="en-GB" sz="1400" dirty="0">
              <a:latin typeface="Helvetica Light"/>
              <a:cs typeface="Helvetica Light"/>
            </a:endParaRPr>
          </a:p>
        </p:txBody>
      </p:sp>
      <p:sp>
        <p:nvSpPr>
          <p:cNvPr id="15" name="TextBox 14"/>
          <p:cNvSpPr txBox="1"/>
          <p:nvPr/>
        </p:nvSpPr>
        <p:spPr>
          <a:xfrm>
            <a:off x="1709928" y="3021012"/>
            <a:ext cx="1481328" cy="1828800"/>
          </a:xfrm>
          <a:prstGeom prst="rect">
            <a:avLst/>
          </a:prstGeom>
          <a:noFill/>
        </p:spPr>
        <p:txBody>
          <a:bodyPr wrap="square" rtlCol="0">
            <a:noAutofit/>
          </a:bodyPr>
          <a:lstStyle/>
          <a:p>
            <a:r>
              <a:rPr lang="en-GB" sz="1400" b="1" dirty="0">
                <a:latin typeface="Helvetica"/>
                <a:cs typeface="Helvetica"/>
              </a:rPr>
              <a:t>Are we disrupted or disrupting? </a:t>
            </a:r>
          </a:p>
        </p:txBody>
      </p:sp>
      <p:sp>
        <p:nvSpPr>
          <p:cNvPr id="16" name="TextBox 15"/>
          <p:cNvSpPr txBox="1"/>
          <p:nvPr/>
        </p:nvSpPr>
        <p:spPr>
          <a:xfrm>
            <a:off x="3192463" y="3025775"/>
            <a:ext cx="1481328" cy="1828800"/>
          </a:xfrm>
          <a:prstGeom prst="rect">
            <a:avLst/>
          </a:prstGeom>
          <a:noFill/>
        </p:spPr>
        <p:txBody>
          <a:bodyPr wrap="square" rtlCol="0">
            <a:noAutofit/>
          </a:bodyPr>
          <a:lstStyle/>
          <a:p>
            <a:r>
              <a:rPr lang="en-GB" sz="1400" b="1" dirty="0">
                <a:latin typeface="Helvetica"/>
                <a:cs typeface="Helvetica"/>
              </a:rPr>
              <a:t>Are we delivering % </a:t>
            </a:r>
            <a:r>
              <a:rPr lang="en-GB" sz="1400" b="1" dirty="0" smtClean="0">
                <a:latin typeface="Helvetica"/>
                <a:cs typeface="Helvetica"/>
              </a:rPr>
              <a:t/>
            </a:r>
            <a:br>
              <a:rPr lang="en-GB" sz="1400" b="1" dirty="0" smtClean="0">
                <a:latin typeface="Helvetica"/>
                <a:cs typeface="Helvetica"/>
              </a:rPr>
            </a:br>
            <a:r>
              <a:rPr lang="en-GB" sz="1400" b="1" dirty="0" smtClean="0">
                <a:latin typeface="Helvetica"/>
                <a:cs typeface="Helvetica"/>
              </a:rPr>
              <a:t>or X?</a:t>
            </a:r>
            <a:endParaRPr lang="en-GB" sz="1400" b="1" dirty="0">
              <a:latin typeface="Helvetica"/>
              <a:cs typeface="Helvetica"/>
            </a:endParaRPr>
          </a:p>
        </p:txBody>
      </p:sp>
      <p:sp>
        <p:nvSpPr>
          <p:cNvPr id="17" name="TextBox 16"/>
          <p:cNvSpPr txBox="1"/>
          <p:nvPr/>
        </p:nvSpPr>
        <p:spPr>
          <a:xfrm>
            <a:off x="4692958" y="3021012"/>
            <a:ext cx="1481328" cy="1828800"/>
          </a:xfrm>
          <a:prstGeom prst="rect">
            <a:avLst/>
          </a:prstGeom>
          <a:noFill/>
        </p:spPr>
        <p:txBody>
          <a:bodyPr wrap="square" rtlCol="0">
            <a:noAutofit/>
          </a:bodyPr>
          <a:lstStyle/>
          <a:p>
            <a:r>
              <a:rPr lang="en-GB" sz="1400" b="1" dirty="0">
                <a:latin typeface="Helvetica"/>
                <a:cs typeface="Helvetica"/>
              </a:rPr>
              <a:t>Are we </a:t>
            </a:r>
            <a:r>
              <a:rPr lang="en-GB" sz="1400" b="1" dirty="0" smtClean="0">
                <a:latin typeface="Helvetica"/>
                <a:cs typeface="Helvetica"/>
              </a:rPr>
              <a:t>linear </a:t>
            </a:r>
            <a:r>
              <a:rPr lang="en-GB" sz="1400" b="1" dirty="0">
                <a:latin typeface="Helvetica"/>
                <a:cs typeface="Helvetica"/>
              </a:rPr>
              <a:t>or circular? </a:t>
            </a:r>
          </a:p>
        </p:txBody>
      </p:sp>
      <p:sp>
        <p:nvSpPr>
          <p:cNvPr id="18" name="TextBox 17"/>
          <p:cNvSpPr txBox="1"/>
          <p:nvPr/>
        </p:nvSpPr>
        <p:spPr>
          <a:xfrm>
            <a:off x="6165850" y="3021012"/>
            <a:ext cx="1828800" cy="1828800"/>
          </a:xfrm>
          <a:prstGeom prst="rect">
            <a:avLst/>
          </a:prstGeom>
          <a:noFill/>
        </p:spPr>
        <p:txBody>
          <a:bodyPr wrap="square" rtlCol="0">
            <a:noAutofit/>
          </a:bodyPr>
          <a:lstStyle/>
          <a:p>
            <a:r>
              <a:rPr lang="en-GB" sz="1400" b="1" dirty="0">
                <a:solidFill>
                  <a:schemeClr val="tx2"/>
                </a:solidFill>
                <a:latin typeface="Helvetica"/>
                <a:cs typeface="Helvetica"/>
              </a:rPr>
              <a:t>Are we depleting </a:t>
            </a:r>
            <a:r>
              <a:rPr lang="en-GB" sz="1400" b="1" dirty="0" smtClean="0">
                <a:solidFill>
                  <a:schemeClr val="tx2"/>
                </a:solidFill>
                <a:latin typeface="Helvetica"/>
                <a:cs typeface="Helvetica"/>
              </a:rPr>
              <a:t/>
            </a:r>
            <a:br>
              <a:rPr lang="en-GB" sz="1400" b="1" dirty="0" smtClean="0">
                <a:solidFill>
                  <a:schemeClr val="tx2"/>
                </a:solidFill>
                <a:latin typeface="Helvetica"/>
                <a:cs typeface="Helvetica"/>
              </a:rPr>
            </a:br>
            <a:r>
              <a:rPr lang="en-GB" sz="1400" b="1" dirty="0" smtClean="0">
                <a:solidFill>
                  <a:schemeClr val="tx2"/>
                </a:solidFill>
                <a:latin typeface="Helvetica"/>
                <a:cs typeface="Helvetica"/>
              </a:rPr>
              <a:t>or </a:t>
            </a:r>
            <a:r>
              <a:rPr lang="en-GB" sz="1400" b="1" dirty="0">
                <a:solidFill>
                  <a:schemeClr val="tx2"/>
                </a:solidFill>
                <a:latin typeface="Helvetica"/>
                <a:cs typeface="Helvetica"/>
              </a:rPr>
              <a:t>creating </a:t>
            </a:r>
            <a:r>
              <a:rPr lang="en-GB" sz="1400" b="1" dirty="0" smtClean="0">
                <a:solidFill>
                  <a:schemeClr val="tx2"/>
                </a:solidFill>
                <a:latin typeface="Helvetica"/>
                <a:cs typeface="Helvetica"/>
              </a:rPr>
              <a:t/>
            </a:r>
            <a:br>
              <a:rPr lang="en-GB" sz="1400" b="1" dirty="0" smtClean="0">
                <a:solidFill>
                  <a:schemeClr val="tx2"/>
                </a:solidFill>
                <a:latin typeface="Helvetica"/>
                <a:cs typeface="Helvetica"/>
              </a:rPr>
            </a:br>
            <a:r>
              <a:rPr lang="en-GB" sz="1400" b="1" dirty="0" smtClean="0">
                <a:solidFill>
                  <a:schemeClr val="tx2"/>
                </a:solidFill>
                <a:latin typeface="Helvetica"/>
                <a:cs typeface="Helvetica"/>
              </a:rPr>
              <a:t>system </a:t>
            </a:r>
            <a:r>
              <a:rPr lang="en-GB" sz="1400" b="1" dirty="0">
                <a:solidFill>
                  <a:schemeClr val="tx2"/>
                </a:solidFill>
                <a:latin typeface="Helvetica"/>
                <a:cs typeface="Helvetica"/>
              </a:rPr>
              <a:t>value?</a:t>
            </a:r>
          </a:p>
        </p:txBody>
      </p:sp>
      <p:pic>
        <p:nvPicPr>
          <p:cNvPr id="3" name="Picture 2" descr="1814_icon_2DD_05.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12735" y="3944938"/>
            <a:ext cx="914400" cy="914400"/>
          </a:xfrm>
          <a:prstGeom prst="rect">
            <a:avLst/>
          </a:prstGeom>
        </p:spPr>
      </p:pic>
      <p:pic>
        <p:nvPicPr>
          <p:cNvPr id="20" name="Picture 19" descr="1814_icon_3XX_05.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06763" y="3940175"/>
            <a:ext cx="914400" cy="914400"/>
          </a:xfrm>
          <a:prstGeom prst="rect">
            <a:avLst/>
          </a:prstGeom>
        </p:spPr>
      </p:pic>
      <p:pic>
        <p:nvPicPr>
          <p:cNvPr id="8" name="Picture 7" descr="1814_icon_4LC_05.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00600" y="3944938"/>
            <a:ext cx="914400" cy="914400"/>
          </a:xfrm>
          <a:prstGeom prst="rect">
            <a:avLst/>
          </a:prstGeom>
        </p:spPr>
      </p:pic>
      <p:pic>
        <p:nvPicPr>
          <p:cNvPr id="23" name="Picture 22" descr="1814_icon_1ML_07.eps"/>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900" y="3940175"/>
            <a:ext cx="914400" cy="914400"/>
          </a:xfrm>
          <a:prstGeom prst="rect">
            <a:avLst/>
          </a:prstGeom>
        </p:spPr>
      </p:pic>
      <p:pic>
        <p:nvPicPr>
          <p:cNvPr id="2" name="Picture 1" descr="1814_icon_5DC_08.eps"/>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73492" y="3935412"/>
            <a:ext cx="914400" cy="914400"/>
          </a:xfrm>
          <a:prstGeom prst="rect">
            <a:avLst/>
          </a:prstGeom>
        </p:spPr>
      </p:pic>
    </p:spTree>
    <p:extLst>
      <p:ext uri="{BB962C8B-B14F-4D97-AF65-F5344CB8AC3E}">
        <p14:creationId xmlns:p14="http://schemas.microsoft.com/office/powerpoint/2010/main" val="1993511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196975"/>
            <a:ext cx="5722936" cy="1828800"/>
          </a:xfrm>
          <a:prstGeom prst="rect">
            <a:avLst/>
          </a:prstGeom>
          <a:noFill/>
        </p:spPr>
        <p:txBody>
          <a:bodyPr wrap="square" rtlCol="0">
            <a:noAutofit/>
          </a:bodyPr>
          <a:lstStyle/>
          <a:p>
            <a:r>
              <a:rPr lang="en-GB" sz="2400" dirty="0">
                <a:solidFill>
                  <a:schemeClr val="tx2">
                    <a:lumMod val="50000"/>
                    <a:lumOff val="50000"/>
                  </a:schemeClr>
                </a:solidFill>
                <a:latin typeface="Helvetica Light"/>
                <a:cs typeface="Helvetica Light"/>
              </a:rPr>
              <a:t>Leaders</a:t>
            </a:r>
            <a:r>
              <a:rPr lang="en-GB" sz="2400" dirty="0" smtClean="0">
                <a:solidFill>
                  <a:schemeClr val="tx2">
                    <a:lumMod val="50000"/>
                    <a:lumOff val="50000"/>
                  </a:schemeClr>
                </a:solidFill>
                <a:latin typeface="Helvetica Light"/>
                <a:cs typeface="Helvetica Light"/>
              </a:rPr>
              <a:t> are curious. They embrace </a:t>
            </a:r>
            <a:r>
              <a:rPr lang="en-GB" sz="2400" dirty="0">
                <a:solidFill>
                  <a:schemeClr val="tx2">
                    <a:lumMod val="50000"/>
                    <a:lumOff val="50000"/>
                  </a:schemeClr>
                </a:solidFill>
                <a:latin typeface="Helvetica Light"/>
                <a:cs typeface="Helvetica Light"/>
              </a:rPr>
              <a:t>challenges, </a:t>
            </a:r>
            <a:r>
              <a:rPr lang="en-GB" sz="2400" dirty="0" smtClean="0">
                <a:solidFill>
                  <a:schemeClr val="tx2">
                    <a:lumMod val="50000"/>
                    <a:lumOff val="50000"/>
                  </a:schemeClr>
                </a:solidFill>
                <a:latin typeface="Helvetica Light"/>
                <a:cs typeface="Helvetica Light"/>
              </a:rPr>
              <a:t>taking </a:t>
            </a:r>
            <a:r>
              <a:rPr lang="en-GB" sz="2400" dirty="0">
                <a:solidFill>
                  <a:schemeClr val="tx2">
                    <a:lumMod val="50000"/>
                    <a:lumOff val="50000"/>
                  </a:schemeClr>
                </a:solidFill>
                <a:latin typeface="Helvetica Light"/>
                <a:cs typeface="Helvetica Light"/>
              </a:rPr>
              <a:t>responsibility for</a:t>
            </a:r>
            <a:r>
              <a:rPr lang="en-GB" sz="2400" dirty="0" smtClean="0">
                <a:solidFill>
                  <a:schemeClr val="tx2">
                    <a:lumMod val="50000"/>
                    <a:lumOff val="50000"/>
                  </a:schemeClr>
                </a:solidFill>
                <a:latin typeface="Helvetica Light"/>
                <a:cs typeface="Helvetica Light"/>
              </a:rPr>
              <a:t> their </a:t>
            </a:r>
            <a:r>
              <a:rPr lang="en-GB" sz="2400" dirty="0">
                <a:solidFill>
                  <a:schemeClr val="tx2">
                    <a:lumMod val="50000"/>
                    <a:lumOff val="50000"/>
                  </a:schemeClr>
                </a:solidFill>
                <a:latin typeface="Helvetica Light"/>
                <a:cs typeface="Helvetica Light"/>
              </a:rPr>
              <a:t>share of the problem, and spurring </a:t>
            </a:r>
            <a:r>
              <a:rPr lang="en-GB" sz="2400" dirty="0" smtClean="0">
                <a:solidFill>
                  <a:schemeClr val="tx2">
                    <a:lumMod val="50000"/>
                    <a:lumOff val="50000"/>
                  </a:schemeClr>
                </a:solidFill>
                <a:latin typeface="Helvetica Light"/>
                <a:cs typeface="Helvetica Light"/>
              </a:rPr>
              <a:t>the </a:t>
            </a:r>
            <a:r>
              <a:rPr lang="en-GB" sz="2400" dirty="0">
                <a:solidFill>
                  <a:schemeClr val="tx2">
                    <a:lumMod val="50000"/>
                    <a:lumOff val="50000"/>
                  </a:schemeClr>
                </a:solidFill>
                <a:latin typeface="Helvetica Light"/>
                <a:cs typeface="Helvetica Light"/>
              </a:rPr>
              <a:t>quest for solutions.</a:t>
            </a: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smtClean="0">
                <a:solidFill>
                  <a:schemeClr val="tx2"/>
                </a:solidFill>
                <a:latin typeface="Helvetica"/>
                <a:cs typeface="Helvetica"/>
              </a:rPr>
              <a:t>Are </a:t>
            </a:r>
            <a:r>
              <a:rPr lang="en-GB" sz="1400" b="1" dirty="0">
                <a:solidFill>
                  <a:schemeClr val="tx2"/>
                </a:solidFill>
                <a:latin typeface="Helvetica"/>
                <a:cs typeface="Helvetica"/>
              </a:rPr>
              <a:t>we managing or leading?</a:t>
            </a:r>
          </a:p>
        </p:txBody>
      </p:sp>
      <p:sp>
        <p:nvSpPr>
          <p:cNvPr id="4" name="TextBox 3"/>
          <p:cNvSpPr txBox="1"/>
          <p:nvPr/>
        </p:nvSpPr>
        <p:spPr>
          <a:xfrm>
            <a:off x="227013" y="3030538"/>
            <a:ext cx="2743200"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a:solidFill>
                  <a:schemeClr val="tx2"/>
                </a:solidFill>
                <a:latin typeface="Helvetica Light"/>
                <a:cs typeface="Helvetica Light"/>
              </a:rPr>
              <a:t>Are we solving a global challenge through our core business</a:t>
            </a:r>
            <a:r>
              <a:rPr lang="en-US" sz="1400" dirty="0" smtClean="0">
                <a:solidFill>
                  <a:schemeClr val="tx2"/>
                </a:solidFill>
                <a:latin typeface="Helvetica Light"/>
                <a:cs typeface="Helvetica Light"/>
              </a:rPr>
              <a:t>? Are our goals ambitious enough?</a:t>
            </a:r>
            <a:endParaRPr lang="en-GB" sz="1400" dirty="0">
              <a:solidFill>
                <a:schemeClr val="tx2"/>
              </a:solidFill>
              <a:latin typeface="Helvetica Light"/>
              <a:cs typeface="Helvetica Light"/>
            </a:endParaRPr>
          </a:p>
        </p:txBody>
      </p:sp>
      <p:sp>
        <p:nvSpPr>
          <p:cNvPr id="6" name="TextBox 5"/>
          <p:cNvSpPr txBox="1"/>
          <p:nvPr/>
        </p:nvSpPr>
        <p:spPr>
          <a:xfrm>
            <a:off x="3206750" y="3051175"/>
            <a:ext cx="2743200"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2</a:t>
            </a:r>
          </a:p>
          <a:p>
            <a:r>
              <a:rPr lang="en-US" sz="1400" dirty="0" smtClean="0">
                <a:solidFill>
                  <a:schemeClr val="tx2"/>
                </a:solidFill>
                <a:latin typeface="Helvetica Light"/>
                <a:cs typeface="Helvetica Light"/>
              </a:rPr>
              <a:t>What are our </a:t>
            </a:r>
            <a:r>
              <a:rPr lang="en-US" sz="1400" dirty="0" err="1" smtClean="0">
                <a:solidFill>
                  <a:schemeClr val="tx2"/>
                </a:solidFill>
                <a:latin typeface="Helvetica Light"/>
                <a:cs typeface="Helvetica Light"/>
              </a:rPr>
              <a:t>blindspots</a:t>
            </a:r>
            <a:r>
              <a:rPr lang="en-US" sz="1400" dirty="0" smtClean="0">
                <a:solidFill>
                  <a:schemeClr val="tx2"/>
                </a:solidFill>
                <a:latin typeface="Helvetica Light"/>
                <a:cs typeface="Helvetica Light"/>
              </a:rPr>
              <a:t>? Are we missing opportunities because our frame of reference doesn’t allow us to see them?</a:t>
            </a:r>
            <a:endParaRPr lang="en-GB" sz="1400" dirty="0">
              <a:solidFill>
                <a:schemeClr val="tx2"/>
              </a:solidFill>
              <a:latin typeface="Helvetica Light"/>
              <a:cs typeface="Helvetica Light"/>
            </a:endParaRPr>
          </a:p>
        </p:txBody>
      </p:sp>
      <p:sp>
        <p:nvSpPr>
          <p:cNvPr id="8" name="TextBox 7"/>
          <p:cNvSpPr txBox="1"/>
          <p:nvPr/>
        </p:nvSpPr>
        <p:spPr>
          <a:xfrm>
            <a:off x="6172199" y="3030538"/>
            <a:ext cx="2749549"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3</a:t>
            </a:r>
          </a:p>
          <a:p>
            <a:r>
              <a:rPr lang="en-US" sz="1400" dirty="0">
                <a:solidFill>
                  <a:schemeClr val="tx2"/>
                </a:solidFill>
                <a:latin typeface="Helvetica Light"/>
                <a:cs typeface="Helvetica Light"/>
              </a:rPr>
              <a:t>Are we largely focused on symptom </a:t>
            </a:r>
            <a:r>
              <a:rPr lang="en-US" sz="1400" dirty="0" smtClean="0">
                <a:solidFill>
                  <a:schemeClr val="tx2"/>
                </a:solidFill>
                <a:latin typeface="Helvetica Light"/>
                <a:cs typeface="Helvetica Light"/>
              </a:rPr>
              <a:t>management – </a:t>
            </a:r>
            <a:br>
              <a:rPr lang="en-US" sz="1400" dirty="0" smtClean="0">
                <a:solidFill>
                  <a:schemeClr val="tx2"/>
                </a:solidFill>
                <a:latin typeface="Helvetica Light"/>
                <a:cs typeface="Helvetica Light"/>
              </a:rPr>
            </a:br>
            <a:r>
              <a:rPr lang="en-US" sz="1400" dirty="0" smtClean="0">
                <a:solidFill>
                  <a:schemeClr val="tx2"/>
                </a:solidFill>
                <a:latin typeface="Helvetica Light"/>
                <a:cs typeface="Helvetica Light"/>
              </a:rPr>
              <a:t>or </a:t>
            </a:r>
            <a:r>
              <a:rPr lang="en-US" sz="1400" dirty="0">
                <a:solidFill>
                  <a:schemeClr val="tx2"/>
                </a:solidFill>
                <a:latin typeface="Helvetica Light"/>
                <a:cs typeface="Helvetica Light"/>
              </a:rPr>
              <a:t>do we seek to address </a:t>
            </a:r>
            <a:r>
              <a:rPr lang="en-US" sz="1400" dirty="0" smtClean="0">
                <a:solidFill>
                  <a:schemeClr val="tx2"/>
                </a:solidFill>
                <a:latin typeface="Helvetica Light"/>
                <a:cs typeface="Helvetica Light"/>
              </a:rPr>
              <a:t/>
            </a:r>
            <a:br>
              <a:rPr lang="en-US" sz="1400" dirty="0" smtClean="0">
                <a:solidFill>
                  <a:schemeClr val="tx2"/>
                </a:solidFill>
                <a:latin typeface="Helvetica Light"/>
                <a:cs typeface="Helvetica Light"/>
              </a:rPr>
            </a:br>
            <a:r>
              <a:rPr lang="en-US" sz="1400" dirty="0" smtClean="0">
                <a:solidFill>
                  <a:schemeClr val="tx2"/>
                </a:solidFill>
                <a:latin typeface="Helvetica Light"/>
                <a:cs typeface="Helvetica Light"/>
              </a:rPr>
              <a:t>root </a:t>
            </a:r>
            <a:r>
              <a:rPr lang="en-US" sz="1400" dirty="0">
                <a:solidFill>
                  <a:schemeClr val="tx2"/>
                </a:solidFill>
                <a:latin typeface="Helvetica Light"/>
                <a:cs typeface="Helvetica Light"/>
              </a:rPr>
              <a:t>causes?</a:t>
            </a:r>
            <a:endParaRPr lang="en-GB" sz="1400" dirty="0">
              <a:solidFill>
                <a:schemeClr val="tx2"/>
              </a:solidFill>
              <a:latin typeface="Helvetica Light"/>
              <a:cs typeface="Helvetica Light"/>
            </a:endParaRPr>
          </a:p>
        </p:txBody>
      </p:sp>
      <p:sp>
        <p:nvSpPr>
          <p:cNvPr id="11" name="TextBox 10"/>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3.2</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2" name="Picture 11" descr="1814_icon_1ML_07.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203325"/>
            <a:ext cx="1371600" cy="1371600"/>
          </a:xfrm>
          <a:prstGeom prst="rect">
            <a:avLst/>
          </a:prstGeom>
        </p:spPr>
      </p:pic>
    </p:spTree>
    <p:extLst>
      <p:ext uri="{BB962C8B-B14F-4D97-AF65-F5344CB8AC3E}">
        <p14:creationId xmlns:p14="http://schemas.microsoft.com/office/powerpoint/2010/main" val="718060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31975" y="1203325"/>
            <a:ext cx="2743200" cy="3657600"/>
          </a:xfrm>
          <a:prstGeom prst="rect">
            <a:avLst/>
          </a:prstGeom>
          <a:noFill/>
        </p:spPr>
        <p:txBody>
          <a:bodyPr wrap="square" rtlCol="0">
            <a:noAutofit/>
          </a:bodyPr>
          <a:lstStyle/>
          <a:p>
            <a:r>
              <a:rPr lang="en-GB" sz="1400" b="1" dirty="0" smtClean="0">
                <a:latin typeface="Helvetica"/>
                <a:cs typeface="Helvetica"/>
              </a:rPr>
              <a:t>A sustainability pioneer </a:t>
            </a:r>
          </a:p>
          <a:p>
            <a:r>
              <a:rPr lang="en-GB" sz="1400" dirty="0" smtClean="0">
                <a:latin typeface="Helvetica Light"/>
                <a:cs typeface="Helvetica Light"/>
              </a:rPr>
              <a:t>Interface was an early champion of corporate action on climate change. ‘Mission Zero’ (est. 1994) set the company on a course towards zero emissions.</a:t>
            </a:r>
          </a:p>
          <a:p>
            <a:pPr lvl="0"/>
            <a:endParaRPr lang="en-GB" sz="1400" dirty="0" smtClean="0">
              <a:latin typeface="Helvetica Light"/>
              <a:cs typeface="Helvetica Light"/>
            </a:endParaRPr>
          </a:p>
          <a:p>
            <a:pPr lvl="0"/>
            <a:r>
              <a:rPr lang="en-GB" sz="1400" b="1" dirty="0" smtClean="0">
                <a:latin typeface="Helvetica"/>
                <a:cs typeface="Helvetica"/>
              </a:rPr>
              <a:t>Raising the level of ambition </a:t>
            </a:r>
          </a:p>
          <a:p>
            <a:pPr lvl="0"/>
            <a:r>
              <a:rPr lang="en-GB" sz="1400" dirty="0" smtClean="0">
                <a:latin typeface="Helvetica Light"/>
                <a:cs typeface="Helvetica Light"/>
              </a:rPr>
              <a:t>Now Interface has a new goal: reversing global warming. </a:t>
            </a:r>
            <a:br>
              <a:rPr lang="en-GB" sz="1400" dirty="0" smtClean="0">
                <a:latin typeface="Helvetica Light"/>
                <a:cs typeface="Helvetica Light"/>
              </a:rPr>
            </a:br>
            <a:r>
              <a:rPr lang="en-GB" sz="1400" dirty="0" smtClean="0">
                <a:latin typeface="Helvetica Light"/>
                <a:cs typeface="Helvetica Light"/>
              </a:rPr>
              <a:t>Its ‘Climate Take Back’ plan engages both internal and external stakeholders in actions to create a climate fit for life.</a:t>
            </a:r>
          </a:p>
          <a:p>
            <a:endParaRPr lang="en-GB" sz="1400" dirty="0" smtClean="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a:p>
            <a:endParaRPr lang="en-GB" sz="1400" dirty="0" smtClean="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p:txBody>
      </p:sp>
      <p:sp>
        <p:nvSpPr>
          <p:cNvPr id="7" name="TextBox 6"/>
          <p:cNvSpPr txBox="1"/>
          <p:nvPr/>
        </p:nvSpPr>
        <p:spPr>
          <a:xfrm>
            <a:off x="227013" y="288925"/>
            <a:ext cx="29718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latin typeface="Helvetica"/>
                <a:cs typeface="Helvetica"/>
              </a:rPr>
              <a:t>Are we managing or leading</a:t>
            </a:r>
            <a:r>
              <a:rPr lang="en-GB" sz="1400" b="1" dirty="0" smtClean="0">
                <a:latin typeface="Helvetica"/>
                <a:cs typeface="Helvetica"/>
              </a:rPr>
              <a:t>?</a:t>
            </a:r>
          </a:p>
          <a:p>
            <a:r>
              <a:rPr lang="en-GB" sz="1400" dirty="0" smtClean="0">
                <a:latin typeface="Helvetica Light"/>
                <a:cs typeface="Helvetica Light"/>
              </a:rPr>
              <a:t>Case studies</a:t>
            </a:r>
            <a:endParaRPr lang="en-GB" sz="1400" dirty="0">
              <a:latin typeface="Helvetica Light"/>
              <a:cs typeface="Helvetica Light"/>
            </a:endParaRPr>
          </a:p>
        </p:txBody>
      </p:sp>
      <p:sp>
        <p:nvSpPr>
          <p:cNvPr id="5" name="TextBox 4"/>
          <p:cNvSpPr txBox="1"/>
          <p:nvPr/>
        </p:nvSpPr>
        <p:spPr>
          <a:xfrm>
            <a:off x="6170613" y="1216025"/>
            <a:ext cx="2743200" cy="3663950"/>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156325" y="1228725"/>
            <a:ext cx="2743200" cy="3657600"/>
          </a:xfrm>
          <a:prstGeom prst="rect">
            <a:avLst/>
          </a:prstGeom>
          <a:noFill/>
        </p:spPr>
        <p:txBody>
          <a:bodyPr wrap="square" rtlCol="0">
            <a:noAutofit/>
          </a:bodyPr>
          <a:lstStyle/>
          <a:p>
            <a:r>
              <a:rPr lang="en-GB" sz="1400" b="1" dirty="0" smtClean="0">
                <a:latin typeface="Helvetica"/>
                <a:cs typeface="Helvetica"/>
              </a:rPr>
              <a:t>A triple bottom line company </a:t>
            </a:r>
          </a:p>
          <a:p>
            <a:r>
              <a:rPr lang="en-GB" sz="1400" dirty="0" err="1" smtClean="0">
                <a:latin typeface="Helvetica Light"/>
                <a:cs typeface="Helvetica Light"/>
              </a:rPr>
              <a:t>Covestro</a:t>
            </a:r>
            <a:r>
              <a:rPr lang="en-GB" sz="1400" dirty="0" smtClean="0">
                <a:latin typeface="Helvetica Light"/>
                <a:cs typeface="Helvetica Light"/>
              </a:rPr>
              <a:t> assesses all R&amp;D investment decisions against three criteria: impact on people, planet and profit.</a:t>
            </a:r>
          </a:p>
          <a:p>
            <a:pPr lvl="0"/>
            <a:endParaRPr lang="en-GB" sz="1400" dirty="0" smtClean="0">
              <a:latin typeface="Helvetica Light"/>
              <a:cs typeface="Helvetica Light"/>
            </a:endParaRPr>
          </a:p>
          <a:p>
            <a:pPr lvl="0"/>
            <a:r>
              <a:rPr lang="en-GB" sz="1400" b="1" dirty="0" smtClean="0">
                <a:latin typeface="Helvetica"/>
                <a:cs typeface="Helvetica"/>
              </a:rPr>
              <a:t>SDG integration </a:t>
            </a:r>
            <a:r>
              <a:rPr lang="en-GB" sz="1400" dirty="0" smtClean="0">
                <a:latin typeface="Helvetica Light"/>
                <a:cs typeface="Helvetica Light"/>
              </a:rPr>
              <a:t>The company committed to align 80% of its R&amp;D budget with sustainable development by 2025.</a:t>
            </a:r>
          </a:p>
          <a:p>
            <a:pPr lvl="0"/>
            <a:endParaRPr lang="en-GB" sz="1400" dirty="0" smtClean="0">
              <a:latin typeface="Helvetica Light"/>
              <a:cs typeface="Helvetica Light"/>
            </a:endParaRPr>
          </a:p>
          <a:p>
            <a:r>
              <a:rPr lang="en-GB" sz="1400" b="1" dirty="0" smtClean="0">
                <a:latin typeface="Helvetica"/>
                <a:cs typeface="Helvetica"/>
              </a:rPr>
              <a:t>Reimagining carbon </a:t>
            </a:r>
            <a:r>
              <a:rPr lang="en-GB" sz="1400" dirty="0" err="1" smtClean="0">
                <a:latin typeface="Helvetica Light"/>
                <a:cs typeface="Helvetica Light"/>
              </a:rPr>
              <a:t>Covestro</a:t>
            </a:r>
            <a:r>
              <a:rPr lang="en-GB" sz="1400" dirty="0" smtClean="0">
                <a:latin typeface="Helvetica Light"/>
                <a:cs typeface="Helvetica Light"/>
              </a:rPr>
              <a:t> is a catalyst of ‘Carbon Productivity’ – a cross-sector initiative to create more value from less carbon.</a:t>
            </a:r>
          </a:p>
          <a:p>
            <a:endParaRPr lang="en-GB" sz="1400" dirty="0" smtClean="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p:txBody>
      </p:sp>
      <p:sp>
        <p:nvSpPr>
          <p:cNvPr id="13" name="TextBox 12"/>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3.3</a:t>
            </a:r>
            <a:endParaRPr lang="en-GB" sz="1400" dirty="0">
              <a:solidFill>
                <a:schemeClr val="tx2">
                  <a:lumMod val="50000"/>
                  <a:lumOff val="50000"/>
                </a:schemeClr>
              </a:solidFill>
              <a:latin typeface="Helvetica Light"/>
              <a:cs typeface="Helvetica Light"/>
            </a:endParaRPr>
          </a:p>
        </p:txBody>
      </p:sp>
      <p:sp>
        <p:nvSpPr>
          <p:cNvPr id="14" name="TextBox 13"/>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4" name="Picture 3" descr="Covestro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40563" y="1228725"/>
            <a:ext cx="900113" cy="900113"/>
          </a:xfrm>
          <a:prstGeom prst="rect">
            <a:avLst/>
          </a:prstGeom>
        </p:spPr>
      </p:pic>
      <p:pic>
        <p:nvPicPr>
          <p:cNvPr id="6" name="Picture 5" descr="1814_logo_interfa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4749" y="1131659"/>
            <a:ext cx="1371600" cy="685800"/>
          </a:xfrm>
          <a:prstGeom prst="rect">
            <a:avLst/>
          </a:prstGeom>
        </p:spPr>
      </p:pic>
    </p:spTree>
    <p:extLst>
      <p:ext uri="{BB962C8B-B14F-4D97-AF65-F5344CB8AC3E}">
        <p14:creationId xmlns:p14="http://schemas.microsoft.com/office/powerpoint/2010/main" val="3282457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220787"/>
            <a:ext cx="2743200" cy="3657600"/>
          </a:xfrm>
          <a:prstGeom prst="rect">
            <a:avLst/>
          </a:prstGeom>
          <a:noFill/>
        </p:spPr>
        <p:txBody>
          <a:bodyPr wrap="square" rtlCol="0">
            <a:noAutofit/>
          </a:bodyPr>
          <a:lstStyle/>
          <a:p>
            <a:r>
              <a:rPr lang="en-GB" sz="1400" i="1" dirty="0" smtClean="0">
                <a:solidFill>
                  <a:schemeClr val="tx2"/>
                </a:solidFill>
                <a:latin typeface="Helvetica Light"/>
                <a:cs typeface="Helvetica Light"/>
              </a:rPr>
              <a:t>The Breakthrough Pitch</a:t>
            </a:r>
            <a:r>
              <a:rPr lang="en-GB" sz="1400" dirty="0" smtClean="0">
                <a:solidFill>
                  <a:schemeClr val="tx2"/>
                </a:solidFill>
                <a:latin typeface="Helvetica Light"/>
                <a:cs typeface="Helvetica Light"/>
              </a:rPr>
              <a:t>, developed by Volans in partnership with the UN Global Compact, and with support from Generation Foundation, is designed to help you stretch the sustainability ambitions of your business. </a:t>
            </a:r>
          </a:p>
          <a:p>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p:txBody>
      </p:sp>
      <p:sp>
        <p:nvSpPr>
          <p:cNvPr id="7" name="TextBox 6"/>
          <p:cNvSpPr txBox="1"/>
          <p:nvPr/>
        </p:nvSpPr>
        <p:spPr>
          <a:xfrm>
            <a:off x="227013" y="288925"/>
            <a:ext cx="2743200" cy="685800"/>
          </a:xfrm>
          <a:prstGeom prst="rect">
            <a:avLst/>
          </a:prstGeom>
          <a:noFill/>
        </p:spPr>
        <p:txBody>
          <a:bodyPr wrap="square" rtlCol="0">
            <a:noAutofit/>
          </a:bodyPr>
          <a:lstStyle/>
          <a:p>
            <a:r>
              <a:rPr lang="en-US" sz="1400" b="1" dirty="0">
                <a:solidFill>
                  <a:schemeClr val="tx2"/>
                </a:solidFill>
                <a:latin typeface="Helvetica"/>
                <a:cs typeface="Helvetica"/>
              </a:rPr>
              <a:t>I</a:t>
            </a:r>
            <a:r>
              <a:rPr lang="en-US" sz="1400" b="1" dirty="0" smtClean="0">
                <a:solidFill>
                  <a:schemeClr val="tx2"/>
                </a:solidFill>
                <a:latin typeface="Helvetica"/>
                <a:cs typeface="Helvetica"/>
              </a:rPr>
              <a:t>ntroduction</a:t>
            </a:r>
            <a:endParaRPr lang="en-US" sz="1400" b="1" dirty="0">
              <a:solidFill>
                <a:schemeClr val="tx2"/>
              </a:solidFill>
              <a:latin typeface="Helvetica"/>
              <a:cs typeface="Helvetica"/>
            </a:endParaRPr>
          </a:p>
        </p:txBody>
      </p:sp>
      <p:sp>
        <p:nvSpPr>
          <p:cNvPr id="8" name="TextBox 7"/>
          <p:cNvSpPr txBox="1"/>
          <p:nvPr/>
        </p:nvSpPr>
        <p:spPr>
          <a:xfrm>
            <a:off x="3198813" y="1216025"/>
            <a:ext cx="2743200" cy="3657600"/>
          </a:xfrm>
          <a:prstGeom prst="rect">
            <a:avLst/>
          </a:prstGeom>
          <a:noFill/>
        </p:spPr>
        <p:txBody>
          <a:bodyPr wrap="square" rtlCol="0">
            <a:noAutofit/>
          </a:bodyPr>
          <a:lstStyle/>
          <a:p>
            <a:r>
              <a:rPr lang="en-GB" sz="1400" b="1" dirty="0" smtClean="0">
                <a:solidFill>
                  <a:schemeClr val="tx2"/>
                </a:solidFill>
                <a:latin typeface="Helvetica"/>
                <a:cs typeface="Helvetica"/>
              </a:rPr>
              <a:t>Build your own Pitch</a:t>
            </a:r>
          </a:p>
          <a:p>
            <a:r>
              <a:rPr lang="en-GB" sz="1400" dirty="0" smtClean="0">
                <a:solidFill>
                  <a:schemeClr val="tx2"/>
                </a:solidFill>
                <a:latin typeface="Helvetica Light"/>
                <a:cs typeface="Helvetica Light"/>
              </a:rPr>
              <a:t>Spend time absorbing the pitch and think about how it applies to your business’ context. </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Customize the deck by adding or removing slides to make it more relevant to your audience. </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Have next steps in mind before you present and be clear about the specific ask you want to make at the end of your pitch.</a:t>
            </a:r>
          </a:p>
          <a:p>
            <a:r>
              <a:rPr lang="en-GB" sz="1400" dirty="0" smtClean="0"/>
              <a:t> </a:t>
            </a:r>
          </a:p>
        </p:txBody>
      </p:sp>
      <p:sp>
        <p:nvSpPr>
          <p:cNvPr id="9" name="TextBox 8"/>
          <p:cNvSpPr txBox="1"/>
          <p:nvPr/>
        </p:nvSpPr>
        <p:spPr>
          <a:xfrm>
            <a:off x="6172200" y="1206499"/>
            <a:ext cx="2743200" cy="3447563"/>
          </a:xfrm>
          <a:prstGeom prst="rect">
            <a:avLst/>
          </a:prstGeom>
          <a:noFill/>
        </p:spPr>
        <p:txBody>
          <a:bodyPr wrap="square" rtlCol="0">
            <a:noAutofit/>
          </a:bodyPr>
          <a:lstStyle/>
          <a:p>
            <a:pPr lvl="0"/>
            <a:r>
              <a:rPr lang="en-GB" sz="1400" b="1" dirty="0" smtClean="0">
                <a:solidFill>
                  <a:schemeClr val="tx2"/>
                </a:solidFill>
                <a:latin typeface="Helvetica"/>
                <a:cs typeface="Helvetica"/>
              </a:rPr>
              <a:t>Use the Guide </a:t>
            </a:r>
          </a:p>
          <a:p>
            <a:r>
              <a:rPr lang="en-GB" sz="1400" i="1" dirty="0" smtClean="0">
                <a:solidFill>
                  <a:schemeClr val="tx2"/>
                </a:solidFill>
                <a:latin typeface="Helvetica Light"/>
                <a:cs typeface="Helvetica Light"/>
              </a:rPr>
              <a:t>The User’s Guide to </a:t>
            </a:r>
            <a:br>
              <a:rPr lang="en-GB" sz="1400" i="1" dirty="0" smtClean="0">
                <a:solidFill>
                  <a:schemeClr val="tx2"/>
                </a:solidFill>
                <a:latin typeface="Helvetica Light"/>
                <a:cs typeface="Helvetica Light"/>
              </a:rPr>
            </a:br>
            <a:r>
              <a:rPr lang="en-GB" sz="1400" i="1" dirty="0" smtClean="0">
                <a:solidFill>
                  <a:schemeClr val="tx2"/>
                </a:solidFill>
                <a:latin typeface="Helvetica Light"/>
                <a:cs typeface="Helvetica Light"/>
              </a:rPr>
              <a:t>The Breakthrough Pitch </a:t>
            </a:r>
          </a:p>
          <a:p>
            <a:r>
              <a:rPr lang="en-GB" sz="1400" dirty="0" smtClean="0">
                <a:solidFill>
                  <a:schemeClr val="tx2"/>
                </a:solidFill>
                <a:latin typeface="Helvetica Light"/>
                <a:cs typeface="Helvetica Light"/>
              </a:rPr>
              <a:t>available for download on </a:t>
            </a:r>
            <a:r>
              <a:rPr lang="en-GB" sz="1400" u="sng" dirty="0" smtClean="0">
                <a:solidFill>
                  <a:schemeClr val="tx2"/>
                </a:solidFill>
                <a:latin typeface="Helvetica Light"/>
                <a:cs typeface="Helvetica Light"/>
                <a:hlinkClick r:id="rId3"/>
              </a:rPr>
              <a:t>www.projectbreakthrough.io</a:t>
            </a:r>
            <a:r>
              <a:rPr lang="en-GB" sz="1400" dirty="0" smtClean="0">
                <a:solidFill>
                  <a:schemeClr val="tx2"/>
                </a:solidFill>
                <a:latin typeface="Helvetica Light"/>
                <a:cs typeface="Helvetica Light"/>
              </a:rPr>
              <a:t>  contains detailed speaker notes, including key messages, useful background and links to further reading for each slide.</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The guide will also help prepare you to deal with questions and challenges your audience might raise.</a:t>
            </a:r>
          </a:p>
        </p:txBody>
      </p:sp>
      <p:sp>
        <p:nvSpPr>
          <p:cNvPr id="15" name="TextBox 14"/>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0.1</a:t>
            </a:r>
            <a:endParaRPr lang="en-GB" sz="1400" dirty="0">
              <a:solidFill>
                <a:schemeClr val="tx2">
                  <a:lumMod val="50000"/>
                  <a:lumOff val="50000"/>
                </a:schemeClr>
              </a:solidFill>
              <a:latin typeface="Helvetica Light"/>
              <a:cs typeface="Helvetica Light"/>
            </a:endParaRPr>
          </a:p>
        </p:txBody>
      </p:sp>
      <p:sp>
        <p:nvSpPr>
          <p:cNvPr id="16" name="TextBox 15"/>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0" name="TextBox 9"/>
          <p:cNvSpPr txBox="1"/>
          <p:nvPr/>
        </p:nvSpPr>
        <p:spPr>
          <a:xfrm>
            <a:off x="3198813" y="282575"/>
            <a:ext cx="2743200" cy="685800"/>
          </a:xfrm>
          <a:prstGeom prst="rect">
            <a:avLst/>
          </a:prstGeom>
          <a:noFill/>
        </p:spPr>
        <p:txBody>
          <a:bodyPr wrap="square" rtlCol="0">
            <a:noAutofit/>
          </a:bodyPr>
          <a:lstStyle/>
          <a:p>
            <a:endParaRPr lang="en-GB" sz="1400" b="1" dirty="0">
              <a:solidFill>
                <a:schemeClr val="tx2"/>
              </a:solidFill>
              <a:latin typeface="Helvetica"/>
              <a:cs typeface="Helvetic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83480" y="288925"/>
            <a:ext cx="1358359" cy="457200"/>
          </a:xfrm>
          <a:prstGeom prst="rect">
            <a:avLst/>
          </a:prstGeom>
        </p:spPr>
      </p:pic>
      <p:sp>
        <p:nvSpPr>
          <p:cNvPr id="11" name="TextBox 10"/>
          <p:cNvSpPr txBox="1"/>
          <p:nvPr/>
        </p:nvSpPr>
        <p:spPr>
          <a:xfrm>
            <a:off x="201613" y="3506787"/>
            <a:ext cx="2743200" cy="1371600"/>
          </a:xfrm>
          <a:prstGeom prst="rect">
            <a:avLst/>
          </a:prstGeom>
          <a:noFill/>
        </p:spPr>
        <p:txBody>
          <a:bodyPr wrap="square" rtlCol="0">
            <a:noAutofit/>
          </a:bodyPr>
          <a:lstStyle/>
          <a:p>
            <a:r>
              <a:rPr lang="en-US" sz="800" dirty="0">
                <a:solidFill>
                  <a:schemeClr val="bg2">
                    <a:lumMod val="75000"/>
                  </a:schemeClr>
                </a:solidFill>
                <a:latin typeface="Helvetica Light"/>
                <a:cs typeface="Helvetica Light"/>
              </a:rPr>
              <a:t>Copyright @2017 </a:t>
            </a:r>
            <a:r>
              <a:rPr lang="en-US" sz="800" dirty="0" err="1">
                <a:solidFill>
                  <a:schemeClr val="bg2">
                    <a:lumMod val="75000"/>
                  </a:schemeClr>
                </a:solidFill>
                <a:latin typeface="Helvetica Light"/>
                <a:cs typeface="Helvetica Light"/>
              </a:rPr>
              <a:t>Volans</a:t>
            </a:r>
            <a:r>
              <a:rPr lang="en-US" sz="800" dirty="0">
                <a:solidFill>
                  <a:schemeClr val="bg2">
                    <a:lumMod val="75000"/>
                  </a:schemeClr>
                </a:solidFill>
                <a:latin typeface="Helvetica Light"/>
                <a:cs typeface="Helvetica Light"/>
              </a:rPr>
              <a:t>. This work is licensed under the Creative Commons Attribution 4.0 International </a:t>
            </a:r>
            <a:r>
              <a:rPr lang="en-US" sz="800" dirty="0" err="1">
                <a:solidFill>
                  <a:schemeClr val="bg2">
                    <a:lumMod val="75000"/>
                  </a:schemeClr>
                </a:solidFill>
                <a:latin typeface="Helvetica Light"/>
                <a:cs typeface="Helvetica Light"/>
              </a:rPr>
              <a:t>Licence</a:t>
            </a:r>
            <a:r>
              <a:rPr lang="en-US" sz="800" dirty="0">
                <a:solidFill>
                  <a:schemeClr val="bg2">
                    <a:lumMod val="75000"/>
                  </a:schemeClr>
                </a:solidFill>
                <a:latin typeface="Helvetica Light"/>
                <a:cs typeface="Helvetica Light"/>
              </a:rPr>
              <a:t> (CC by 4.0). The Breakthrough Pitch is produced by </a:t>
            </a:r>
            <a:r>
              <a:rPr lang="en-US" sz="800" dirty="0" err="1">
                <a:solidFill>
                  <a:schemeClr val="bg2">
                    <a:lumMod val="75000"/>
                  </a:schemeClr>
                </a:solidFill>
                <a:latin typeface="Helvetica Light"/>
                <a:cs typeface="Helvetica Light"/>
              </a:rPr>
              <a:t>Volans</a:t>
            </a:r>
            <a:r>
              <a:rPr lang="en-US" sz="800" dirty="0">
                <a:solidFill>
                  <a:schemeClr val="bg2">
                    <a:lumMod val="75000"/>
                  </a:schemeClr>
                </a:solidFill>
                <a:latin typeface="Helvetica Light"/>
                <a:cs typeface="Helvetica Light"/>
              </a:rPr>
              <a:t>, in association with the UN Global Compact. The contents reflect the opinion of its authors and do not necessarily represent the views of the UN Global Compact. Readers are encouraged to use or reproduce material for their own publications, as long as </a:t>
            </a:r>
            <a:r>
              <a:rPr lang="en-US" sz="800" dirty="0" err="1">
                <a:solidFill>
                  <a:schemeClr val="bg2">
                    <a:lumMod val="75000"/>
                  </a:schemeClr>
                </a:solidFill>
                <a:latin typeface="Helvetica Light"/>
                <a:cs typeface="Helvetica Light"/>
              </a:rPr>
              <a:t>Volans</a:t>
            </a:r>
            <a:r>
              <a:rPr lang="en-US" sz="800" dirty="0">
                <a:solidFill>
                  <a:schemeClr val="bg2">
                    <a:lumMod val="75000"/>
                  </a:schemeClr>
                </a:solidFill>
                <a:latin typeface="Helvetica Light"/>
                <a:cs typeface="Helvetica Light"/>
              </a:rPr>
              <a:t> and the UN Global Compact are given appropriate attribution. Design by Rupert Bassett.</a:t>
            </a:r>
            <a:endParaRPr lang="en-GB" sz="800" dirty="0">
              <a:solidFill>
                <a:schemeClr val="bg2">
                  <a:lumMod val="75000"/>
                </a:schemeClr>
              </a:solidFill>
              <a:latin typeface="Helvetica Light"/>
              <a:cs typeface="Helvetica Light"/>
            </a:endParaRPr>
          </a:p>
          <a:p>
            <a:endParaRPr lang="en-GB" sz="8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1899403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203325"/>
            <a:ext cx="5729286" cy="1828800"/>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Leaders move beyond </a:t>
            </a:r>
            <a:r>
              <a:rPr lang="en-GB" sz="2100" dirty="0" smtClean="0">
                <a:solidFill>
                  <a:schemeClr val="tx2">
                    <a:lumMod val="50000"/>
                    <a:lumOff val="50000"/>
                  </a:schemeClr>
                </a:solidFill>
                <a:latin typeface="Helvetica Light"/>
                <a:cs typeface="Helvetica Light"/>
              </a:rPr>
              <a:t>early</a:t>
            </a:r>
            <a:r>
              <a:rPr lang="en-GB" sz="2100" dirty="0">
                <a:solidFill>
                  <a:schemeClr val="tx2">
                    <a:lumMod val="50000"/>
                    <a:lumOff val="50000"/>
                  </a:schemeClr>
                </a:solidFill>
                <a:latin typeface="Helvetica Light"/>
                <a:cs typeface="Helvetica Light"/>
              </a:rPr>
              <a:t>, </a:t>
            </a:r>
            <a:r>
              <a:rPr lang="en-GB" sz="2100" dirty="0" smtClean="0">
                <a:solidFill>
                  <a:schemeClr val="tx2">
                    <a:lumMod val="50000"/>
                    <a:lumOff val="50000"/>
                  </a:schemeClr>
                </a:solidFill>
                <a:latin typeface="Helvetica Light"/>
                <a:cs typeface="Helvetica Light"/>
              </a:rPr>
              <a:t/>
            </a:r>
            <a:br>
              <a:rPr lang="en-GB" sz="2100" dirty="0" smtClean="0">
                <a:solidFill>
                  <a:schemeClr val="tx2">
                    <a:lumMod val="50000"/>
                    <a:lumOff val="50000"/>
                  </a:schemeClr>
                </a:solidFill>
                <a:latin typeface="Helvetica Light"/>
                <a:cs typeface="Helvetica Light"/>
              </a:rPr>
            </a:br>
            <a:r>
              <a:rPr lang="en-GB" sz="2100" dirty="0" smtClean="0">
                <a:solidFill>
                  <a:schemeClr val="tx2">
                    <a:lumMod val="50000"/>
                    <a:lumOff val="50000"/>
                  </a:schemeClr>
                </a:solidFill>
                <a:latin typeface="Helvetica Light"/>
                <a:cs typeface="Helvetica Light"/>
              </a:rPr>
              <a:t>defensive </a:t>
            </a:r>
            <a:r>
              <a:rPr lang="en-GB" sz="2100" dirty="0">
                <a:solidFill>
                  <a:schemeClr val="tx2">
                    <a:lumMod val="50000"/>
                    <a:lumOff val="50000"/>
                  </a:schemeClr>
                </a:solidFill>
                <a:latin typeface="Helvetica Light"/>
                <a:cs typeface="Helvetica Light"/>
              </a:rPr>
              <a:t>postures, embracing disruption </a:t>
            </a:r>
            <a:r>
              <a:rPr lang="en-GB" sz="2100" dirty="0" smtClean="0">
                <a:solidFill>
                  <a:schemeClr val="tx2">
                    <a:lumMod val="50000"/>
                    <a:lumOff val="50000"/>
                  </a:schemeClr>
                </a:solidFill>
                <a:latin typeface="Helvetica Light"/>
                <a:cs typeface="Helvetica Light"/>
              </a:rPr>
              <a:t/>
            </a:r>
            <a:br>
              <a:rPr lang="en-GB" sz="2100" dirty="0" smtClean="0">
                <a:solidFill>
                  <a:schemeClr val="tx2">
                    <a:lumMod val="50000"/>
                    <a:lumOff val="50000"/>
                  </a:schemeClr>
                </a:solidFill>
                <a:latin typeface="Helvetica Light"/>
                <a:cs typeface="Helvetica Light"/>
              </a:rPr>
            </a:br>
            <a:r>
              <a:rPr lang="en-GB" sz="2100" dirty="0" smtClean="0">
                <a:solidFill>
                  <a:schemeClr val="tx2">
                    <a:lumMod val="50000"/>
                    <a:lumOff val="50000"/>
                  </a:schemeClr>
                </a:solidFill>
                <a:latin typeface="Helvetica Light"/>
                <a:cs typeface="Helvetica Light"/>
              </a:rPr>
              <a:t>as </a:t>
            </a:r>
            <a:r>
              <a:rPr lang="en-GB" sz="2100" dirty="0">
                <a:solidFill>
                  <a:schemeClr val="tx2">
                    <a:lumMod val="50000"/>
                    <a:lumOff val="50000"/>
                  </a:schemeClr>
                </a:solidFill>
                <a:latin typeface="Helvetica Light"/>
                <a:cs typeface="Helvetica Light"/>
              </a:rPr>
              <a:t>a core element of their strategy.</a:t>
            </a: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disrupted—or </a:t>
            </a:r>
            <a:r>
              <a:rPr lang="en-GB" sz="1400" b="1" dirty="0" smtClean="0">
                <a:solidFill>
                  <a:schemeClr val="tx2"/>
                </a:solidFill>
                <a:latin typeface="Helvetica"/>
                <a:cs typeface="Helvetica"/>
              </a:rPr>
              <a:t>disrupting? </a:t>
            </a:r>
            <a:endParaRPr lang="en-GB" sz="1400" b="1" dirty="0">
              <a:solidFill>
                <a:schemeClr val="tx2"/>
              </a:solidFill>
              <a:latin typeface="Helvetica"/>
              <a:cs typeface="Helvetica"/>
            </a:endParaRPr>
          </a:p>
        </p:txBody>
      </p:sp>
      <p:sp>
        <p:nvSpPr>
          <p:cNvPr id="4" name="TextBox 3"/>
          <p:cNvSpPr txBox="1"/>
          <p:nvPr/>
        </p:nvSpPr>
        <p:spPr>
          <a:xfrm>
            <a:off x="227013" y="3030538"/>
            <a:ext cx="2743200" cy="1828800"/>
          </a:xfrm>
          <a:prstGeom prst="rect">
            <a:avLst/>
          </a:prstGeom>
          <a:noFill/>
        </p:spPr>
        <p:txBody>
          <a:bodyPr wrap="square" rtlCol="0">
            <a:noAutofit/>
          </a:bodyPr>
          <a:lstStyle/>
          <a:p>
            <a:r>
              <a:rPr lang="en-US" sz="1400" dirty="0" smtClean="0">
                <a:latin typeface="Helvetica Light"/>
                <a:cs typeface="Helvetica Light"/>
              </a:rPr>
              <a:t>1</a:t>
            </a:r>
          </a:p>
          <a:p>
            <a:r>
              <a:rPr lang="en-US" sz="1400" dirty="0">
                <a:latin typeface="Helvetica Light"/>
                <a:cs typeface="Helvetica Light"/>
              </a:rPr>
              <a:t>Where is disruption </a:t>
            </a:r>
            <a:r>
              <a:rPr lang="en-US" sz="1400" dirty="0" smtClean="0">
                <a:latin typeface="Helvetica Light"/>
                <a:cs typeface="Helvetica Light"/>
              </a:rPr>
              <a:t>happening</a:t>
            </a:r>
            <a:r>
              <a:rPr lang="en-GB" sz="1400" dirty="0">
                <a:latin typeface="Helvetica Light"/>
                <a:cs typeface="Helvetica Light"/>
              </a:rPr>
              <a:t> – </a:t>
            </a:r>
            <a:r>
              <a:rPr lang="en-US" sz="1400" dirty="0" smtClean="0">
                <a:latin typeface="Helvetica Light"/>
                <a:cs typeface="Helvetica Light"/>
              </a:rPr>
              <a:t>or </a:t>
            </a:r>
            <a:r>
              <a:rPr lang="en-US" sz="1400" dirty="0">
                <a:latin typeface="Helvetica Light"/>
                <a:cs typeface="Helvetica Light"/>
              </a:rPr>
              <a:t>likely to </a:t>
            </a:r>
            <a:r>
              <a:rPr lang="en-US" sz="1400" dirty="0" smtClean="0">
                <a:latin typeface="Helvetica Light"/>
                <a:cs typeface="Helvetica Light"/>
              </a:rPr>
              <a:t>happen</a:t>
            </a:r>
            <a:r>
              <a:rPr lang="en-GB" sz="1400" dirty="0">
                <a:latin typeface="Helvetica Light"/>
                <a:cs typeface="Helvetica Light"/>
              </a:rPr>
              <a:t> – </a:t>
            </a:r>
            <a:r>
              <a:rPr lang="en-US" sz="1400" dirty="0" smtClean="0">
                <a:latin typeface="Helvetica Light"/>
                <a:cs typeface="Helvetica Light"/>
              </a:rPr>
              <a:t>in </a:t>
            </a:r>
            <a:r>
              <a:rPr lang="en-US" sz="1400" dirty="0">
                <a:latin typeface="Helvetica Light"/>
                <a:cs typeface="Helvetica Light"/>
              </a:rPr>
              <a:t>our sector, or in contiguous sectors?</a:t>
            </a:r>
            <a:endParaRPr lang="en-GB" sz="1400" dirty="0">
              <a:latin typeface="Helvetica Light"/>
              <a:cs typeface="Helvetica Light"/>
            </a:endParaRPr>
          </a:p>
        </p:txBody>
      </p:sp>
      <p:sp>
        <p:nvSpPr>
          <p:cNvPr id="6" name="TextBox 5"/>
          <p:cNvSpPr txBox="1"/>
          <p:nvPr/>
        </p:nvSpPr>
        <p:spPr>
          <a:xfrm>
            <a:off x="3206750" y="3051175"/>
            <a:ext cx="2743200" cy="1828800"/>
          </a:xfrm>
          <a:prstGeom prst="rect">
            <a:avLst/>
          </a:prstGeom>
          <a:noFill/>
        </p:spPr>
        <p:txBody>
          <a:bodyPr wrap="square" rtlCol="0">
            <a:noAutofit/>
          </a:bodyPr>
          <a:lstStyle/>
          <a:p>
            <a:r>
              <a:rPr lang="en-US" sz="1400" dirty="0">
                <a:latin typeface="Helvetica Light"/>
                <a:cs typeface="Helvetica Light"/>
              </a:rPr>
              <a:t>2</a:t>
            </a:r>
            <a:endParaRPr lang="en-US" sz="1400" dirty="0" smtClean="0">
              <a:latin typeface="Helvetica Light"/>
              <a:cs typeface="Helvetica Light"/>
            </a:endParaRPr>
          </a:p>
          <a:p>
            <a:r>
              <a:rPr lang="en-US" sz="1400" dirty="0">
                <a:latin typeface="Helvetica Light"/>
                <a:cs typeface="Helvetica Light"/>
              </a:rPr>
              <a:t>Are there elements of our existing core business that we need to ‘let go’ in order to disrupt ourselves?</a:t>
            </a:r>
            <a:endParaRPr lang="en-GB" sz="1400" dirty="0">
              <a:latin typeface="Helvetica Light"/>
              <a:cs typeface="Helvetica Light"/>
            </a:endParaRPr>
          </a:p>
        </p:txBody>
      </p:sp>
      <p:sp>
        <p:nvSpPr>
          <p:cNvPr id="8" name="TextBox 7"/>
          <p:cNvSpPr txBox="1"/>
          <p:nvPr/>
        </p:nvSpPr>
        <p:spPr>
          <a:xfrm>
            <a:off x="6172200" y="3030538"/>
            <a:ext cx="2743200" cy="1828800"/>
          </a:xfrm>
          <a:prstGeom prst="rect">
            <a:avLst/>
          </a:prstGeom>
          <a:noFill/>
        </p:spPr>
        <p:txBody>
          <a:bodyPr wrap="square" rtlCol="0">
            <a:noAutofit/>
          </a:bodyPr>
          <a:lstStyle/>
          <a:p>
            <a:r>
              <a:rPr lang="en-US" sz="1400" dirty="0">
                <a:latin typeface="Helvetica Light"/>
                <a:cs typeface="Helvetica Light"/>
              </a:rPr>
              <a:t>3</a:t>
            </a:r>
            <a:endParaRPr lang="en-US" sz="1400" dirty="0" smtClean="0">
              <a:latin typeface="Helvetica Light"/>
              <a:cs typeface="Helvetica Light"/>
            </a:endParaRPr>
          </a:p>
          <a:p>
            <a:r>
              <a:rPr lang="en-US" sz="1400" dirty="0">
                <a:latin typeface="Helvetica Light"/>
                <a:cs typeface="Helvetica Light"/>
              </a:rPr>
              <a:t>Do we have structures in place for tapping into new ideas, both within and outside the organization?</a:t>
            </a:r>
            <a:endParaRPr lang="en-GB" sz="1400" dirty="0">
              <a:latin typeface="Helvetica Light"/>
              <a:cs typeface="Helvetica Light"/>
            </a:endParaRPr>
          </a:p>
        </p:txBody>
      </p:sp>
      <p:sp>
        <p:nvSpPr>
          <p:cNvPr id="11" name="TextBox 10"/>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3.4</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0" name="Picture 9" descr="1814_icon_2DD_05.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203325"/>
            <a:ext cx="1371600" cy="1371600"/>
          </a:xfrm>
          <a:prstGeom prst="rect">
            <a:avLst/>
          </a:prstGeom>
        </p:spPr>
      </p:pic>
    </p:spTree>
    <p:extLst>
      <p:ext uri="{BB962C8B-B14F-4D97-AF65-F5344CB8AC3E}">
        <p14:creationId xmlns:p14="http://schemas.microsoft.com/office/powerpoint/2010/main" val="2756859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222375"/>
            <a:ext cx="2743200" cy="3657600"/>
          </a:xfrm>
          <a:prstGeom prst="rect">
            <a:avLst/>
          </a:prstGeom>
          <a:noFill/>
        </p:spPr>
        <p:txBody>
          <a:bodyPr wrap="square" rtlCol="0">
            <a:noAutofit/>
          </a:bodyPr>
          <a:lstStyle/>
          <a:p>
            <a:r>
              <a:rPr lang="en-GB" sz="1400" b="1" dirty="0" smtClean="0">
                <a:latin typeface="Helvetica"/>
                <a:cs typeface="Helvetica"/>
              </a:rPr>
              <a:t>Getting ahead of the curve</a:t>
            </a:r>
          </a:p>
          <a:p>
            <a:r>
              <a:rPr lang="en-GB" sz="1400" dirty="0" smtClean="0">
                <a:latin typeface="Helvetica Light"/>
                <a:cs typeface="Helvetica Light"/>
              </a:rPr>
              <a:t>GM launched the world’s first mass-market electric vehicle with a 200-mile range, in 2016.</a:t>
            </a:r>
          </a:p>
          <a:p>
            <a:pPr lvl="0"/>
            <a:endParaRPr lang="en-GB" sz="1400" dirty="0" smtClean="0">
              <a:latin typeface="Helvetica Light"/>
              <a:cs typeface="Helvetica Light"/>
            </a:endParaRPr>
          </a:p>
          <a:p>
            <a:pPr lvl="0"/>
            <a:r>
              <a:rPr lang="en-GB" sz="1400" b="1" dirty="0" smtClean="0">
                <a:latin typeface="Helvetica"/>
                <a:cs typeface="Helvetica"/>
              </a:rPr>
              <a:t>Partnering with disruptors</a:t>
            </a:r>
          </a:p>
          <a:p>
            <a:pPr lvl="0"/>
            <a:r>
              <a:rPr lang="en-GB" sz="1400" dirty="0" smtClean="0">
                <a:latin typeface="Helvetica Light"/>
                <a:cs typeface="Helvetica Light"/>
              </a:rPr>
              <a:t>It has made investments in companies disrupting the automotive industry, including </a:t>
            </a:r>
            <a:r>
              <a:rPr lang="en-GB" sz="1400" dirty="0" err="1" smtClean="0">
                <a:latin typeface="Helvetica Light"/>
                <a:cs typeface="Helvetica Light"/>
              </a:rPr>
              <a:t>Lyft</a:t>
            </a:r>
            <a:r>
              <a:rPr lang="en-GB" sz="1400" dirty="0" smtClean="0">
                <a:latin typeface="Helvetica Light"/>
                <a:cs typeface="Helvetica Light"/>
              </a:rPr>
              <a:t> (transport as a service) and Cruise (autonomous vehicles).</a:t>
            </a:r>
          </a:p>
          <a:p>
            <a:pPr lvl="0"/>
            <a:endParaRPr lang="en-GB" sz="1400" dirty="0" smtClean="0">
              <a:latin typeface="Helvetica Light"/>
              <a:cs typeface="Helvetica Light"/>
            </a:endParaRPr>
          </a:p>
          <a:p>
            <a:pPr lvl="0"/>
            <a:r>
              <a:rPr lang="en-GB" sz="1400" b="1" dirty="0" smtClean="0">
                <a:latin typeface="Helvetica"/>
                <a:cs typeface="Helvetica"/>
              </a:rPr>
              <a:t>Shifting strategic focus</a:t>
            </a:r>
          </a:p>
          <a:p>
            <a:pPr lvl="0"/>
            <a:r>
              <a:rPr lang="en-GB" sz="1400" dirty="0" smtClean="0">
                <a:latin typeface="Helvetica Light"/>
                <a:cs typeface="Helvetica Light"/>
              </a:rPr>
              <a:t>The company is changing its focus from vehicle </a:t>
            </a:r>
            <a:r>
              <a:rPr lang="en-GB" sz="1400" dirty="0" err="1" smtClean="0">
                <a:latin typeface="Helvetica Light"/>
                <a:cs typeface="Helvetica Light"/>
              </a:rPr>
              <a:t>manu-facturing</a:t>
            </a:r>
            <a:r>
              <a:rPr lang="en-GB" sz="1400" dirty="0" smtClean="0">
                <a:latin typeface="Helvetica Light"/>
                <a:cs typeface="Helvetica Light"/>
              </a:rPr>
              <a:t> to urban mobility.</a:t>
            </a:r>
            <a:endParaRPr lang="en-GB" sz="1400" dirty="0">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disrupted—or </a:t>
            </a:r>
            <a:r>
              <a:rPr lang="en-GB" sz="1400" b="1" dirty="0" smtClean="0">
                <a:solidFill>
                  <a:schemeClr val="tx2"/>
                </a:solidFill>
                <a:latin typeface="Helvetica"/>
                <a:cs typeface="Helvetica"/>
              </a:rPr>
              <a:t>disrupting? </a:t>
            </a:r>
            <a:endParaRPr lang="en-GB" sz="1400" b="1" dirty="0">
              <a:solidFill>
                <a:schemeClr val="tx2"/>
              </a:solidFill>
              <a:latin typeface="Helvetica"/>
              <a:cs typeface="Helvetica"/>
            </a:endParaRPr>
          </a:p>
          <a:p>
            <a:r>
              <a:rPr lang="en-GB" sz="1400" dirty="0" smtClean="0">
                <a:latin typeface="Helvetica Light"/>
                <a:cs typeface="Helvetica Light"/>
              </a:rPr>
              <a:t>Case studies</a:t>
            </a:r>
            <a:endParaRPr lang="en-GB" sz="1400" dirty="0">
              <a:latin typeface="Helvetica Light"/>
              <a:cs typeface="Helvetica Light"/>
            </a:endParaRPr>
          </a:p>
        </p:txBody>
      </p:sp>
      <p:sp>
        <p:nvSpPr>
          <p:cNvPr id="5" name="TextBox 4"/>
          <p:cNvSpPr txBox="1"/>
          <p:nvPr/>
        </p:nvSpPr>
        <p:spPr>
          <a:xfrm>
            <a:off x="6170613" y="1216025"/>
            <a:ext cx="2743200" cy="3663950"/>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164263" y="1222375"/>
            <a:ext cx="2743200" cy="3657600"/>
          </a:xfrm>
          <a:prstGeom prst="rect">
            <a:avLst/>
          </a:prstGeom>
          <a:noFill/>
        </p:spPr>
        <p:txBody>
          <a:bodyPr wrap="square" rtlCol="0">
            <a:noAutofit/>
          </a:bodyPr>
          <a:lstStyle/>
          <a:p>
            <a:r>
              <a:rPr lang="en-GB" sz="1400" b="1" dirty="0" smtClean="0">
                <a:latin typeface="Helvetica"/>
                <a:cs typeface="Helvetica"/>
              </a:rPr>
              <a:t>Getting out of fossil fuels</a:t>
            </a:r>
          </a:p>
          <a:p>
            <a:pPr lvl="0"/>
            <a:r>
              <a:rPr lang="en-US" sz="1400" dirty="0" err="1" smtClean="0">
                <a:latin typeface="Helvetica Light"/>
                <a:cs typeface="Helvetica Light"/>
              </a:rPr>
              <a:t>Ørsted</a:t>
            </a:r>
            <a:r>
              <a:rPr lang="en-US" sz="1400" dirty="0">
                <a:latin typeface="Helvetica Light"/>
                <a:cs typeface="Helvetica Light"/>
              </a:rPr>
              <a:t> </a:t>
            </a:r>
            <a:r>
              <a:rPr lang="en-US" sz="1400" dirty="0" smtClean="0">
                <a:latin typeface="Helvetica Light"/>
                <a:cs typeface="Helvetica Light"/>
              </a:rPr>
              <a:t>(</a:t>
            </a:r>
            <a:r>
              <a:rPr lang="en-US" sz="1400" dirty="0">
                <a:latin typeface="Helvetica Light"/>
                <a:cs typeface="Helvetica Light"/>
              </a:rPr>
              <a:t>formerly </a:t>
            </a:r>
            <a:r>
              <a:rPr lang="en-US" sz="1400" dirty="0" smtClean="0">
                <a:latin typeface="Helvetica Light"/>
                <a:cs typeface="Helvetica Light"/>
              </a:rPr>
              <a:t>DONG </a:t>
            </a:r>
            <a:r>
              <a:rPr lang="en-US" sz="1400" dirty="0">
                <a:latin typeface="Helvetica Light"/>
                <a:cs typeface="Helvetica Light"/>
              </a:rPr>
              <a:t>Energy) </a:t>
            </a:r>
            <a:r>
              <a:rPr lang="en-US" sz="1400" dirty="0" smtClean="0">
                <a:latin typeface="Helvetica Light"/>
                <a:cs typeface="Helvetica Light"/>
              </a:rPr>
              <a:t>tripled </a:t>
            </a:r>
            <a:r>
              <a:rPr lang="en-GB" sz="1400" dirty="0" smtClean="0">
                <a:latin typeface="Helvetica Light"/>
                <a:cs typeface="Helvetica Light"/>
              </a:rPr>
              <a:t>its share of energy generated from renewable sources in a decade. It moved away from coal and invested in offshore wind at a time when the latter was an immature technology.</a:t>
            </a:r>
          </a:p>
          <a:p>
            <a:pPr lvl="0"/>
            <a:endParaRPr lang="en-GB" sz="1400" dirty="0" smtClean="0">
              <a:latin typeface="Helvetica Light"/>
              <a:cs typeface="Helvetica Light"/>
            </a:endParaRPr>
          </a:p>
          <a:p>
            <a:pPr lvl="0"/>
            <a:r>
              <a:rPr lang="en-GB" sz="1400" b="1" dirty="0" smtClean="0">
                <a:latin typeface="Helvetica"/>
                <a:cs typeface="Helvetica"/>
              </a:rPr>
              <a:t>Disrupting business as usual</a:t>
            </a:r>
          </a:p>
          <a:p>
            <a:pPr lvl="0"/>
            <a:r>
              <a:rPr lang="en-GB" sz="1400" dirty="0" smtClean="0">
                <a:latin typeface="Helvetica Light"/>
                <a:cs typeface="Helvetica Light"/>
              </a:rPr>
              <a:t>It put a significant proportion of its operating income at risk in order to align its business with long-term sustainability.</a:t>
            </a:r>
          </a:p>
          <a:p>
            <a:r>
              <a:rPr lang="en-GB" sz="1400" dirty="0" smtClean="0">
                <a:latin typeface="Helvetica Light"/>
                <a:cs typeface="Helvetica Light"/>
              </a:rPr>
              <a:t> </a:t>
            </a:r>
            <a:endParaRPr lang="en-GB" sz="1400" dirty="0">
              <a:latin typeface="Helvetica Light"/>
              <a:cs typeface="Helvetica Light"/>
            </a:endParaRPr>
          </a:p>
        </p:txBody>
      </p:sp>
      <p:sp>
        <p:nvSpPr>
          <p:cNvPr id="8" name="TextBox 7"/>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3.5</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2" name="Picture 1" descr="GM,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052" y="1289960"/>
            <a:ext cx="821415" cy="821415"/>
          </a:xfrm>
          <a:prstGeom prst="rect">
            <a:avLst/>
          </a:prstGeom>
        </p:spPr>
      </p:pic>
      <p:pic>
        <p:nvPicPr>
          <p:cNvPr id="6" name="Picture 5" descr="1814_logo_orste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0" y="1196975"/>
            <a:ext cx="1371600" cy="548640"/>
          </a:xfrm>
          <a:prstGeom prst="rect">
            <a:avLst/>
          </a:prstGeom>
        </p:spPr>
      </p:pic>
    </p:spTree>
    <p:extLst>
      <p:ext uri="{BB962C8B-B14F-4D97-AF65-F5344CB8AC3E}">
        <p14:creationId xmlns:p14="http://schemas.microsoft.com/office/powerpoint/2010/main" val="266055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203325"/>
            <a:ext cx="5721348" cy="1828800"/>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Incremental improvement remains </a:t>
            </a:r>
            <a:r>
              <a:rPr lang="en-GB" sz="2100" dirty="0" smtClean="0">
                <a:solidFill>
                  <a:schemeClr val="tx2">
                    <a:lumMod val="50000"/>
                    <a:lumOff val="50000"/>
                  </a:schemeClr>
                </a:solidFill>
                <a:latin typeface="Helvetica Light"/>
                <a:cs typeface="Helvetica Light"/>
              </a:rPr>
              <a:t/>
            </a:r>
            <a:br>
              <a:rPr lang="en-GB" sz="2100" dirty="0" smtClean="0">
                <a:solidFill>
                  <a:schemeClr val="tx2">
                    <a:lumMod val="50000"/>
                    <a:lumOff val="50000"/>
                  </a:schemeClr>
                </a:solidFill>
                <a:latin typeface="Helvetica Light"/>
                <a:cs typeface="Helvetica Light"/>
              </a:rPr>
            </a:br>
            <a:r>
              <a:rPr lang="en-GB" sz="2100" dirty="0" smtClean="0">
                <a:solidFill>
                  <a:schemeClr val="tx2">
                    <a:lumMod val="50000"/>
                    <a:lumOff val="50000"/>
                  </a:schemeClr>
                </a:solidFill>
                <a:latin typeface="Helvetica Light"/>
                <a:cs typeface="Helvetica Light"/>
              </a:rPr>
              <a:t>important</a:t>
            </a:r>
            <a:r>
              <a:rPr lang="en-GB" sz="2100" dirty="0">
                <a:solidFill>
                  <a:schemeClr val="tx2">
                    <a:lumMod val="50000"/>
                    <a:lumOff val="50000"/>
                  </a:schemeClr>
                </a:solidFill>
                <a:latin typeface="Helvetica Light"/>
                <a:cs typeface="Helvetica Light"/>
              </a:rPr>
              <a:t>, but is no longer </a:t>
            </a:r>
            <a:r>
              <a:rPr lang="en-GB" sz="2100" dirty="0" smtClean="0">
                <a:solidFill>
                  <a:schemeClr val="tx2">
                    <a:lumMod val="50000"/>
                    <a:lumOff val="50000"/>
                  </a:schemeClr>
                </a:solidFill>
                <a:latin typeface="Helvetica Light"/>
                <a:cs typeface="Helvetica Light"/>
              </a:rPr>
              <a:t>sufficient. </a:t>
            </a:r>
            <a:br>
              <a:rPr lang="en-GB" sz="2100" dirty="0" smtClean="0">
                <a:solidFill>
                  <a:schemeClr val="tx2">
                    <a:lumMod val="50000"/>
                    <a:lumOff val="50000"/>
                  </a:schemeClr>
                </a:solidFill>
                <a:latin typeface="Helvetica Light"/>
                <a:cs typeface="Helvetica Light"/>
              </a:rPr>
            </a:br>
            <a:r>
              <a:rPr lang="en-GB" sz="2100" dirty="0" smtClean="0">
                <a:solidFill>
                  <a:schemeClr val="tx2">
                    <a:lumMod val="50000"/>
                    <a:lumOff val="50000"/>
                  </a:schemeClr>
                </a:solidFill>
                <a:latin typeface="Helvetica Light"/>
                <a:cs typeface="Helvetica Light"/>
              </a:rPr>
              <a:t>To address emerging threats and opportunities, we need exponential </a:t>
            </a:r>
            <a:br>
              <a:rPr lang="en-GB" sz="2100" dirty="0" smtClean="0">
                <a:solidFill>
                  <a:schemeClr val="tx2">
                    <a:lumMod val="50000"/>
                    <a:lumOff val="50000"/>
                  </a:schemeClr>
                </a:solidFill>
                <a:latin typeface="Helvetica Light"/>
                <a:cs typeface="Helvetica Light"/>
              </a:rPr>
            </a:br>
            <a:r>
              <a:rPr lang="en-GB" sz="2100" dirty="0" smtClean="0">
                <a:solidFill>
                  <a:schemeClr val="tx2">
                    <a:lumMod val="50000"/>
                    <a:lumOff val="50000"/>
                  </a:schemeClr>
                </a:solidFill>
                <a:latin typeface="Helvetica Light"/>
                <a:cs typeface="Helvetica Light"/>
              </a:rPr>
              <a:t>solutions.</a:t>
            </a:r>
            <a:endParaRPr lang="en-GB" sz="2100" dirty="0">
              <a:solidFill>
                <a:schemeClr val="tx2">
                  <a:lumMod val="50000"/>
                  <a:lumOff val="50000"/>
                </a:schemeClr>
              </a:solidFill>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delivering % </a:t>
            </a:r>
            <a:r>
              <a:rPr lang="en-GB" sz="1400" b="1" dirty="0" smtClean="0">
                <a:solidFill>
                  <a:schemeClr val="tx2"/>
                </a:solidFill>
                <a:latin typeface="Helvetica"/>
                <a:cs typeface="Helvetica"/>
              </a:rPr>
              <a:t>or X?</a:t>
            </a:r>
            <a:endParaRPr lang="en-GB" sz="1400" b="1" dirty="0">
              <a:solidFill>
                <a:schemeClr val="tx2"/>
              </a:solidFill>
              <a:latin typeface="Helvetica"/>
              <a:cs typeface="Helvetica"/>
            </a:endParaRPr>
          </a:p>
        </p:txBody>
      </p:sp>
      <p:sp>
        <p:nvSpPr>
          <p:cNvPr id="4" name="TextBox 3"/>
          <p:cNvSpPr txBox="1"/>
          <p:nvPr/>
        </p:nvSpPr>
        <p:spPr>
          <a:xfrm>
            <a:off x="227013" y="3030538"/>
            <a:ext cx="2743200"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smtClean="0">
                <a:solidFill>
                  <a:schemeClr val="tx2"/>
                </a:solidFill>
                <a:latin typeface="Helvetica Light"/>
                <a:cs typeface="Helvetica Light"/>
              </a:rPr>
              <a:t>Do we have a purpose and culture that inspires employees to think exponentially?</a:t>
            </a:r>
            <a:endParaRPr lang="en-GB" sz="1400" dirty="0">
              <a:solidFill>
                <a:schemeClr val="tx2"/>
              </a:solidFill>
              <a:latin typeface="Helvetica Light"/>
              <a:cs typeface="Helvetica Light"/>
            </a:endParaRPr>
          </a:p>
        </p:txBody>
      </p:sp>
      <p:sp>
        <p:nvSpPr>
          <p:cNvPr id="6" name="TextBox 5"/>
          <p:cNvSpPr txBox="1"/>
          <p:nvPr/>
        </p:nvSpPr>
        <p:spPr>
          <a:xfrm>
            <a:off x="3206750" y="3051175"/>
            <a:ext cx="2743200"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2</a:t>
            </a:r>
          </a:p>
          <a:p>
            <a:r>
              <a:rPr lang="en-GB" sz="1400" dirty="0">
                <a:solidFill>
                  <a:schemeClr val="tx2"/>
                </a:solidFill>
                <a:latin typeface="Helvetica Light"/>
                <a:cs typeface="Helvetica Light"/>
              </a:rPr>
              <a:t>What aspects of our business are most likely to benefit from a </a:t>
            </a:r>
            <a:r>
              <a:rPr lang="en-GB" sz="1400" dirty="0" smtClean="0">
                <a:solidFill>
                  <a:schemeClr val="tx2"/>
                </a:solidFill>
                <a:latin typeface="Helvetica Light"/>
                <a:cs typeface="Helvetica Light"/>
              </a:rPr>
              <a:t>10X approach </a:t>
            </a:r>
            <a:r>
              <a:rPr lang="mr-IN" sz="1400" dirty="0" smtClean="0">
                <a:solidFill>
                  <a:schemeClr val="tx2"/>
                </a:solidFill>
                <a:latin typeface="Helvetica Light"/>
                <a:cs typeface="Helvetica Light"/>
              </a:rPr>
              <a:t>–</a:t>
            </a:r>
            <a:r>
              <a:rPr lang="en-GB" sz="1400" dirty="0" smtClean="0">
                <a:solidFill>
                  <a:schemeClr val="tx2"/>
                </a:solidFill>
                <a:latin typeface="Helvetica Light"/>
                <a:cs typeface="Helvetica Light"/>
              </a:rPr>
              <a:t> or similar?</a:t>
            </a:r>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8" name="TextBox 7"/>
          <p:cNvSpPr txBox="1"/>
          <p:nvPr/>
        </p:nvSpPr>
        <p:spPr>
          <a:xfrm>
            <a:off x="6172199" y="3030538"/>
            <a:ext cx="2749550"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3</a:t>
            </a:r>
          </a:p>
          <a:p>
            <a:r>
              <a:rPr lang="en-GB" sz="1400" dirty="0" smtClean="0">
                <a:solidFill>
                  <a:schemeClr val="tx2"/>
                </a:solidFill>
                <a:latin typeface="Helvetica Light"/>
                <a:cs typeface="Helvetica Light"/>
              </a:rPr>
              <a:t>Do we have teams dedicated to identifying and experimenting with exponential approaches?</a:t>
            </a:r>
          </a:p>
          <a:p>
            <a:r>
              <a:rPr lang="en-US" sz="1400" dirty="0" smtClean="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11" name="TextBox 10"/>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3.6</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4" name="Picture 13" descr="1814_icon_3XX_05.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196975"/>
            <a:ext cx="1371600" cy="1371600"/>
          </a:xfrm>
          <a:prstGeom prst="rect">
            <a:avLst/>
          </a:prstGeom>
        </p:spPr>
      </p:pic>
    </p:spTree>
    <p:extLst>
      <p:ext uri="{BB962C8B-B14F-4D97-AF65-F5344CB8AC3E}">
        <p14:creationId xmlns:p14="http://schemas.microsoft.com/office/powerpoint/2010/main" val="420131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216025"/>
            <a:ext cx="2743200" cy="3657600"/>
          </a:xfrm>
          <a:prstGeom prst="rect">
            <a:avLst/>
          </a:prstGeom>
          <a:noFill/>
        </p:spPr>
        <p:txBody>
          <a:bodyPr wrap="square" rtlCol="0">
            <a:noAutofit/>
          </a:bodyPr>
          <a:lstStyle/>
          <a:p>
            <a:r>
              <a:rPr lang="en-GB" sz="1400" b="1" dirty="0" smtClean="0">
                <a:solidFill>
                  <a:schemeClr val="tx2"/>
                </a:solidFill>
                <a:latin typeface="Helvetica"/>
                <a:cs typeface="Helvetica"/>
              </a:rPr>
              <a:t>Using tech to scale fast</a:t>
            </a:r>
            <a:endParaRPr lang="en-GB" sz="1400" dirty="0" smtClean="0">
              <a:solidFill>
                <a:schemeClr val="tx2"/>
              </a:solidFill>
              <a:latin typeface="Helvetica Light"/>
              <a:cs typeface="Helvetica Light"/>
            </a:endParaRPr>
          </a:p>
          <a:p>
            <a:pPr lvl="0"/>
            <a:r>
              <a:rPr lang="en-GB" sz="1400" dirty="0" smtClean="0">
                <a:solidFill>
                  <a:schemeClr val="tx2"/>
                </a:solidFill>
                <a:latin typeface="Helvetica Light"/>
                <a:cs typeface="Helvetica Light"/>
              </a:rPr>
              <a:t>In 7 years, BIMA has registered more than 27 million customers for its insurance products. </a:t>
            </a:r>
            <a:br>
              <a:rPr lang="en-GB" sz="1400" dirty="0" smtClean="0">
                <a:solidFill>
                  <a:schemeClr val="tx2"/>
                </a:solidFill>
                <a:latin typeface="Helvetica Light"/>
                <a:cs typeface="Helvetica Light"/>
              </a:rPr>
            </a:br>
            <a:r>
              <a:rPr lang="en-GB" sz="1400" dirty="0" smtClean="0">
                <a:solidFill>
                  <a:schemeClr val="tx2"/>
                </a:solidFill>
                <a:latin typeface="Helvetica Light"/>
                <a:cs typeface="Helvetica Light"/>
              </a:rPr>
              <a:t>It has achieved this by leveraging mobile technology that is now ubiquitous even in many poor communities.</a:t>
            </a:r>
          </a:p>
          <a:p>
            <a:pPr lvl="0"/>
            <a:endParaRPr lang="en-GB" sz="1400" dirty="0" smtClean="0">
              <a:solidFill>
                <a:schemeClr val="tx2"/>
              </a:solidFill>
              <a:latin typeface="Helvetica Light"/>
              <a:cs typeface="Helvetica Light"/>
            </a:endParaRPr>
          </a:p>
          <a:p>
            <a:pPr lvl="0"/>
            <a:r>
              <a:rPr lang="en-GB" sz="1400" b="1" dirty="0" smtClean="0">
                <a:solidFill>
                  <a:schemeClr val="tx2"/>
                </a:solidFill>
                <a:latin typeface="Helvetica"/>
                <a:cs typeface="Helvetica"/>
              </a:rPr>
              <a:t>Accessing new markets</a:t>
            </a:r>
          </a:p>
          <a:p>
            <a:pPr lvl="0"/>
            <a:r>
              <a:rPr lang="en-GB" sz="1400" dirty="0" smtClean="0">
                <a:solidFill>
                  <a:schemeClr val="tx2"/>
                </a:solidFill>
                <a:latin typeface="Helvetica Light"/>
                <a:cs typeface="Helvetica Light"/>
              </a:rPr>
              <a:t>93% of </a:t>
            </a:r>
            <a:r>
              <a:rPr lang="en-GB" sz="1400" dirty="0" err="1" smtClean="0">
                <a:solidFill>
                  <a:schemeClr val="tx2"/>
                </a:solidFill>
                <a:latin typeface="Helvetica Light"/>
                <a:cs typeface="Helvetica Light"/>
              </a:rPr>
              <a:t>BIMA’s</a:t>
            </a:r>
            <a:r>
              <a:rPr lang="en-GB" sz="1400" dirty="0" smtClean="0">
                <a:solidFill>
                  <a:schemeClr val="tx2"/>
                </a:solidFill>
                <a:latin typeface="Helvetica Light"/>
                <a:cs typeface="Helvetica Light"/>
              </a:rPr>
              <a:t> customers earn less than $10 a day; 54% earn less than $2.50 a day.</a:t>
            </a:r>
            <a:endParaRPr lang="en-GB" sz="1400" dirty="0">
              <a:solidFill>
                <a:schemeClr val="tx2"/>
              </a:solidFill>
              <a:latin typeface="Helvetica Light"/>
              <a:cs typeface="Helvetica Light"/>
            </a:endParaRPr>
          </a:p>
          <a:p>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p:txBody>
      </p:sp>
      <p:sp>
        <p:nvSpPr>
          <p:cNvPr id="7" name="TextBox 6"/>
          <p:cNvSpPr txBox="1"/>
          <p:nvPr/>
        </p:nvSpPr>
        <p:spPr>
          <a:xfrm>
            <a:off x="201612" y="288925"/>
            <a:ext cx="5741987"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GB" sz="1400" b="1" dirty="0">
                <a:solidFill>
                  <a:schemeClr val="tx2"/>
                </a:solidFill>
                <a:latin typeface="Helvetica"/>
                <a:cs typeface="Helvetica"/>
              </a:rPr>
              <a:t>Are we delivering % or </a:t>
            </a:r>
            <a:r>
              <a:rPr lang="en-GB" sz="1400" b="1" dirty="0" smtClean="0">
                <a:solidFill>
                  <a:schemeClr val="tx2"/>
                </a:solidFill>
                <a:latin typeface="Helvetica"/>
                <a:cs typeface="Helvetica"/>
              </a:rPr>
              <a:t>X? </a:t>
            </a:r>
            <a:endParaRPr lang="en-GB" sz="1400" b="1" dirty="0">
              <a:solidFill>
                <a:schemeClr val="tx2"/>
              </a:solidFill>
              <a:latin typeface="Helvetica"/>
              <a:cs typeface="Helvetica"/>
            </a:endParaRPr>
          </a:p>
          <a:p>
            <a:r>
              <a:rPr lang="en-GB" sz="1400" dirty="0" smtClean="0">
                <a:solidFill>
                  <a:schemeClr val="tx2"/>
                </a:solidFill>
                <a:latin typeface="Helvetica Light"/>
                <a:cs typeface="Helvetica Light"/>
              </a:rPr>
              <a:t>Case studies</a:t>
            </a:r>
            <a:endParaRPr lang="en-GB" sz="1400" dirty="0">
              <a:solidFill>
                <a:schemeClr val="tx2"/>
              </a:solidFill>
              <a:latin typeface="Helvetica Light"/>
              <a:cs typeface="Helvetica Light"/>
            </a:endParaRPr>
          </a:p>
        </p:txBody>
      </p:sp>
      <p:sp>
        <p:nvSpPr>
          <p:cNvPr id="5" name="TextBox 4"/>
          <p:cNvSpPr txBox="1"/>
          <p:nvPr/>
        </p:nvSpPr>
        <p:spPr>
          <a:xfrm>
            <a:off x="6170613" y="1216025"/>
            <a:ext cx="2743200" cy="3663950"/>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059494" y="1228725"/>
            <a:ext cx="2627306" cy="3657600"/>
          </a:xfrm>
          <a:prstGeom prst="rect">
            <a:avLst/>
          </a:prstGeom>
          <a:noFill/>
        </p:spPr>
        <p:txBody>
          <a:bodyPr wrap="square" rtlCol="0">
            <a:noAutofit/>
          </a:bodyPr>
          <a:lstStyle/>
          <a:p>
            <a:r>
              <a:rPr lang="en-GB" sz="1400" b="1" dirty="0" smtClean="0">
                <a:solidFill>
                  <a:schemeClr val="tx2"/>
                </a:solidFill>
                <a:latin typeface="Helvetica"/>
                <a:cs typeface="Helvetica"/>
              </a:rPr>
              <a:t>A 25X reduction in water use</a:t>
            </a:r>
          </a:p>
          <a:p>
            <a:pPr lvl="0"/>
            <a:r>
              <a:rPr lang="en-GB" sz="1400" dirty="0" smtClean="0">
                <a:solidFill>
                  <a:schemeClr val="tx2"/>
                </a:solidFill>
                <a:latin typeface="Helvetica Light"/>
                <a:cs typeface="Helvetica Light"/>
              </a:rPr>
              <a:t>Levi Strauss &amp; Co has successfully reduced the water used in the finishing process for its jeans by 96% since 2007.</a:t>
            </a:r>
          </a:p>
          <a:p>
            <a:pPr lvl="0"/>
            <a:endParaRPr lang="en-GB" sz="1400" dirty="0" smtClean="0">
              <a:solidFill>
                <a:schemeClr val="tx2"/>
              </a:solidFill>
              <a:latin typeface="Helvetica Light"/>
              <a:cs typeface="Helvetica Light"/>
            </a:endParaRPr>
          </a:p>
          <a:p>
            <a:pPr lvl="0"/>
            <a:r>
              <a:rPr lang="en-GB" sz="1400" b="1" dirty="0" smtClean="0">
                <a:solidFill>
                  <a:schemeClr val="tx2"/>
                </a:solidFill>
                <a:latin typeface="Helvetica"/>
                <a:cs typeface="Helvetica"/>
              </a:rPr>
              <a:t>Open-sourcing innovation</a:t>
            </a:r>
          </a:p>
          <a:p>
            <a:pPr lvl="0"/>
            <a:r>
              <a:rPr lang="en-GB" sz="1400" dirty="0" smtClean="0">
                <a:solidFill>
                  <a:schemeClr val="tx2"/>
                </a:solidFill>
                <a:latin typeface="Helvetica Light"/>
                <a:cs typeface="Helvetica Light"/>
              </a:rPr>
              <a:t>The company has open-sourced its ‘Water&lt;Less’ techniques so that others in the industry can adopt them. If adopted across the industry, this could save up to 50 billion litres of water by 2020.</a:t>
            </a:r>
          </a:p>
          <a:p>
            <a:endParaRPr lang="en-GB" sz="1400" dirty="0" smtClean="0">
              <a:solidFill>
                <a:schemeClr val="tx2"/>
              </a:solidFill>
              <a:latin typeface="Helvetica Light"/>
              <a:cs typeface="Helvetica Light"/>
            </a:endParaRPr>
          </a:p>
          <a:p>
            <a:r>
              <a:rPr lang="en-GB" sz="1400" dirty="0">
                <a:solidFill>
                  <a:schemeClr val="tx2"/>
                </a:solidFill>
                <a:latin typeface="Helvetica Light"/>
                <a:cs typeface="Helvetica Light"/>
              </a:rPr>
              <a:t> </a:t>
            </a: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3.7</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4" name="Picture 3" descr="1814_logo_levi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2659" y="1009195"/>
            <a:ext cx="1156151" cy="1156151"/>
          </a:xfrm>
          <a:prstGeom prst="rect">
            <a:avLst/>
          </a:prstGeom>
        </p:spPr>
      </p:pic>
      <p:pic>
        <p:nvPicPr>
          <p:cNvPr id="2" name="Picture 1" descr="1814_logo_BIMA.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0880" y="1314904"/>
            <a:ext cx="1371600" cy="439882"/>
          </a:xfrm>
          <a:prstGeom prst="rect">
            <a:avLst/>
          </a:prstGeom>
        </p:spPr>
      </p:pic>
    </p:spTree>
    <p:extLst>
      <p:ext uri="{BB962C8B-B14F-4D97-AF65-F5344CB8AC3E}">
        <p14:creationId xmlns:p14="http://schemas.microsoft.com/office/powerpoint/2010/main" val="2549925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196975"/>
            <a:ext cx="5707062" cy="1828800"/>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Optimizing financial and non-financial assets requires, in many cases, a shift </a:t>
            </a:r>
            <a:r>
              <a:rPr lang="en-GB" sz="2100" dirty="0" smtClean="0">
                <a:solidFill>
                  <a:schemeClr val="tx2">
                    <a:lumMod val="50000"/>
                    <a:lumOff val="50000"/>
                  </a:schemeClr>
                </a:solidFill>
                <a:latin typeface="Helvetica Light"/>
                <a:cs typeface="Helvetica Light"/>
              </a:rPr>
              <a:t>from </a:t>
            </a:r>
            <a:r>
              <a:rPr lang="en-GB" sz="2100" dirty="0">
                <a:solidFill>
                  <a:schemeClr val="tx2">
                    <a:lumMod val="50000"/>
                    <a:lumOff val="50000"/>
                  </a:schemeClr>
                </a:solidFill>
                <a:latin typeface="Helvetica Light"/>
                <a:cs typeface="Helvetica Light"/>
              </a:rPr>
              <a:t>linear to</a:t>
            </a:r>
            <a:r>
              <a:rPr lang="en-GB" sz="2100" dirty="0" smtClean="0">
                <a:solidFill>
                  <a:schemeClr val="tx2">
                    <a:lumMod val="50000"/>
                    <a:lumOff val="50000"/>
                  </a:schemeClr>
                </a:solidFill>
                <a:latin typeface="Helvetica Light"/>
                <a:cs typeface="Helvetica Light"/>
              </a:rPr>
              <a:t> closed</a:t>
            </a:r>
            <a:r>
              <a:rPr lang="en-GB" sz="2100" dirty="0">
                <a:solidFill>
                  <a:schemeClr val="tx2">
                    <a:lumMod val="50000"/>
                    <a:lumOff val="50000"/>
                  </a:schemeClr>
                </a:solidFill>
                <a:latin typeface="Helvetica Light"/>
                <a:cs typeface="Helvetica Light"/>
              </a:rPr>
              <a:t>-loop </a:t>
            </a:r>
            <a:r>
              <a:rPr lang="en-GB" sz="2100" dirty="0" smtClean="0">
                <a:solidFill>
                  <a:schemeClr val="tx2">
                    <a:lumMod val="50000"/>
                    <a:lumOff val="50000"/>
                  </a:schemeClr>
                </a:solidFill>
                <a:latin typeface="Helvetica Light"/>
                <a:cs typeface="Helvetica Light"/>
              </a:rPr>
              <a:t>models.</a:t>
            </a:r>
            <a:endParaRPr lang="en-GB" sz="2100" dirty="0">
              <a:solidFill>
                <a:schemeClr val="tx2">
                  <a:lumMod val="50000"/>
                  <a:lumOff val="50000"/>
                </a:schemeClr>
              </a:solidFill>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a:t>
            </a:r>
            <a:r>
              <a:rPr lang="en-GB" sz="1400" b="1" dirty="0" smtClean="0">
                <a:solidFill>
                  <a:schemeClr val="tx2"/>
                </a:solidFill>
                <a:latin typeface="Helvetica"/>
                <a:cs typeface="Helvetica"/>
              </a:rPr>
              <a:t>linear </a:t>
            </a:r>
            <a:r>
              <a:rPr lang="en-GB" sz="1400" b="1" dirty="0">
                <a:solidFill>
                  <a:schemeClr val="tx2"/>
                </a:solidFill>
                <a:latin typeface="Helvetica"/>
                <a:cs typeface="Helvetica"/>
              </a:rPr>
              <a:t>or </a:t>
            </a:r>
            <a:r>
              <a:rPr lang="en-GB" sz="1400" b="1" dirty="0" smtClean="0">
                <a:solidFill>
                  <a:schemeClr val="tx2"/>
                </a:solidFill>
                <a:latin typeface="Helvetica"/>
                <a:cs typeface="Helvetica"/>
              </a:rPr>
              <a:t>circular? </a:t>
            </a:r>
            <a:endParaRPr lang="en-GB" sz="1400" b="1" dirty="0">
              <a:solidFill>
                <a:schemeClr val="tx2"/>
              </a:solidFill>
              <a:latin typeface="Helvetica"/>
              <a:cs typeface="Helvetica"/>
            </a:endParaRPr>
          </a:p>
        </p:txBody>
      </p:sp>
      <p:sp>
        <p:nvSpPr>
          <p:cNvPr id="4" name="TextBox 3"/>
          <p:cNvSpPr txBox="1"/>
          <p:nvPr/>
        </p:nvSpPr>
        <p:spPr>
          <a:xfrm>
            <a:off x="227013" y="3030538"/>
            <a:ext cx="2743200"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a:solidFill>
                  <a:schemeClr val="tx2"/>
                </a:solidFill>
                <a:latin typeface="Helvetica Light"/>
                <a:cs typeface="Helvetica Light"/>
              </a:rPr>
              <a:t>Which flows (</a:t>
            </a:r>
            <a:r>
              <a:rPr lang="en-US" sz="1400" dirty="0" smtClean="0">
                <a:solidFill>
                  <a:schemeClr val="tx2"/>
                </a:solidFill>
                <a:latin typeface="Helvetica Light"/>
                <a:cs typeface="Helvetica Light"/>
              </a:rPr>
              <a:t>e.g. </a:t>
            </a:r>
            <a:r>
              <a:rPr lang="en-US" sz="1400" dirty="0">
                <a:solidFill>
                  <a:schemeClr val="tx2"/>
                </a:solidFill>
                <a:latin typeface="Helvetica Light"/>
                <a:cs typeface="Helvetica Light"/>
              </a:rPr>
              <a:t>knowledge, resources, talent) are critical to our business?</a:t>
            </a:r>
            <a:endParaRPr lang="en-GB" sz="1400" dirty="0">
              <a:solidFill>
                <a:schemeClr val="tx2"/>
              </a:solidFill>
              <a:latin typeface="Helvetica Light"/>
              <a:cs typeface="Helvetica Light"/>
            </a:endParaRPr>
          </a:p>
        </p:txBody>
      </p:sp>
      <p:sp>
        <p:nvSpPr>
          <p:cNvPr id="5" name="TextBox 4"/>
          <p:cNvSpPr txBox="1"/>
          <p:nvPr/>
        </p:nvSpPr>
        <p:spPr>
          <a:xfrm>
            <a:off x="6170613" y="1216025"/>
            <a:ext cx="2743200" cy="3663950"/>
          </a:xfrm>
          <a:prstGeom prst="rect">
            <a:avLst/>
          </a:prstGeom>
          <a:noFill/>
        </p:spPr>
        <p:txBody>
          <a:bodyPr wrap="square" rtlCol="0">
            <a:noAutofit/>
          </a:bodyPr>
          <a:lstStyle/>
          <a:p>
            <a:endParaRPr lang="en-GB" sz="1400" dirty="0">
              <a:latin typeface="Helvetica Light"/>
              <a:cs typeface="Helvetica Light"/>
            </a:endParaRPr>
          </a:p>
        </p:txBody>
      </p:sp>
      <p:sp>
        <p:nvSpPr>
          <p:cNvPr id="6" name="TextBox 5"/>
          <p:cNvSpPr txBox="1"/>
          <p:nvPr/>
        </p:nvSpPr>
        <p:spPr>
          <a:xfrm>
            <a:off x="3206750" y="3051175"/>
            <a:ext cx="2743200" cy="1828800"/>
          </a:xfrm>
          <a:prstGeom prst="rect">
            <a:avLst/>
          </a:prstGeom>
          <a:noFill/>
        </p:spPr>
        <p:txBody>
          <a:bodyPr wrap="square" rtlCol="0">
            <a:noAutofit/>
          </a:bodyPr>
          <a:lstStyle/>
          <a:p>
            <a:r>
              <a:rPr lang="en-US" sz="1400" dirty="0">
                <a:solidFill>
                  <a:schemeClr val="tx2"/>
                </a:solidFill>
                <a:latin typeface="Helvetica Light"/>
                <a:cs typeface="Helvetica Light"/>
              </a:rPr>
              <a:t>2</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Where in our business are linear models currently in use that could be turned into closed loops? </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8" name="TextBox 7"/>
          <p:cNvSpPr txBox="1"/>
          <p:nvPr/>
        </p:nvSpPr>
        <p:spPr>
          <a:xfrm>
            <a:off x="6172199" y="3030538"/>
            <a:ext cx="2741613" cy="1828800"/>
          </a:xfrm>
          <a:prstGeom prst="rect">
            <a:avLst/>
          </a:prstGeom>
          <a:noFill/>
        </p:spPr>
        <p:txBody>
          <a:bodyPr wrap="square" rtlCol="0">
            <a:noAutofit/>
          </a:bodyPr>
          <a:lstStyle/>
          <a:p>
            <a:r>
              <a:rPr lang="en-US" sz="1400" dirty="0">
                <a:solidFill>
                  <a:schemeClr val="tx2"/>
                </a:solidFill>
                <a:latin typeface="Helvetica Light"/>
                <a:cs typeface="Helvetica Light"/>
              </a:rPr>
              <a:t>3</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Which problematic outputs </a:t>
            </a:r>
            <a:r>
              <a:rPr lang="en-US" sz="1400" dirty="0" smtClean="0">
                <a:solidFill>
                  <a:schemeClr val="tx2"/>
                </a:solidFill>
                <a:latin typeface="Helvetica Light"/>
                <a:cs typeface="Helvetica Light"/>
              </a:rPr>
              <a:t/>
            </a:r>
            <a:br>
              <a:rPr lang="en-US" sz="1400" dirty="0" smtClean="0">
                <a:solidFill>
                  <a:schemeClr val="tx2"/>
                </a:solidFill>
                <a:latin typeface="Helvetica Light"/>
                <a:cs typeface="Helvetica Light"/>
              </a:rPr>
            </a:br>
            <a:r>
              <a:rPr lang="en-US" sz="1400" dirty="0" smtClean="0">
                <a:solidFill>
                  <a:schemeClr val="tx2"/>
                </a:solidFill>
                <a:latin typeface="Helvetica Light"/>
                <a:cs typeface="Helvetica Light"/>
              </a:rPr>
              <a:t>(</a:t>
            </a:r>
            <a:r>
              <a:rPr lang="en-US" sz="1400" dirty="0">
                <a:solidFill>
                  <a:schemeClr val="tx2"/>
                </a:solidFill>
                <a:latin typeface="Helvetica Light"/>
                <a:cs typeface="Helvetica Light"/>
              </a:rPr>
              <a:t>e.g. waste, GHG emissions) can be turned into valuable inputs?</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11" name="TextBox 10"/>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3.8</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3" name="Picture 12" descr="1814_icon_4LC_05.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222375"/>
            <a:ext cx="1371600" cy="1371600"/>
          </a:xfrm>
          <a:prstGeom prst="rect">
            <a:avLst/>
          </a:prstGeom>
        </p:spPr>
      </p:pic>
    </p:spTree>
    <p:extLst>
      <p:ext uri="{BB962C8B-B14F-4D97-AF65-F5344CB8AC3E}">
        <p14:creationId xmlns:p14="http://schemas.microsoft.com/office/powerpoint/2010/main" val="2162726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0863" y="1216025"/>
            <a:ext cx="2743200" cy="3657600"/>
          </a:xfrm>
          <a:prstGeom prst="rect">
            <a:avLst/>
          </a:prstGeom>
          <a:noFill/>
        </p:spPr>
        <p:txBody>
          <a:bodyPr wrap="square" rtlCol="0">
            <a:noAutofit/>
          </a:bodyPr>
          <a:lstStyle/>
          <a:p>
            <a:r>
              <a:rPr lang="en-GB" sz="1400" b="1" dirty="0" smtClean="0">
                <a:solidFill>
                  <a:schemeClr val="tx2"/>
                </a:solidFill>
                <a:latin typeface="Helvetica"/>
                <a:cs typeface="Helvetica"/>
              </a:rPr>
              <a:t>Selling light as a service</a:t>
            </a:r>
          </a:p>
          <a:p>
            <a:r>
              <a:rPr lang="en-US" sz="1400" dirty="0" smtClean="0">
                <a:solidFill>
                  <a:schemeClr val="tx2"/>
                </a:solidFill>
                <a:latin typeface="Helvetica Light"/>
                <a:cs typeface="Helvetica Light"/>
              </a:rPr>
              <a:t>Prompted by a challenge from architect Thomas Rau, Philips Lighting now offers light as a service on a ‘pay-per-lux’ basis. The company retains ownership of the light fittings – taking responsibility for the entire product lifecycle.</a:t>
            </a:r>
          </a:p>
          <a:p>
            <a:endParaRPr lang="en-US" sz="1400" dirty="0" smtClean="0">
              <a:solidFill>
                <a:schemeClr val="tx2"/>
              </a:solidFill>
              <a:latin typeface="Helvetica Light"/>
              <a:cs typeface="Helvetica Light"/>
            </a:endParaRPr>
          </a:p>
          <a:p>
            <a:r>
              <a:rPr lang="en-GB" sz="1400" b="1" dirty="0" smtClean="0">
                <a:solidFill>
                  <a:schemeClr val="tx2"/>
                </a:solidFill>
                <a:latin typeface="Helvetica"/>
                <a:cs typeface="Helvetica"/>
              </a:rPr>
              <a:t>Connected LED lighting</a:t>
            </a:r>
          </a:p>
          <a:p>
            <a:pPr lvl="0"/>
            <a:r>
              <a:rPr lang="en-GB" sz="1400" dirty="0" smtClean="0">
                <a:solidFill>
                  <a:schemeClr val="tx2"/>
                </a:solidFill>
                <a:latin typeface="Helvetica Light"/>
                <a:cs typeface="Helvetica Light"/>
              </a:rPr>
              <a:t>Philips now offers connected LED lighting as a service – enabling companies, households and cities to radically reduce energy usage.</a:t>
            </a: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GB" sz="1400" b="1" dirty="0">
                <a:solidFill>
                  <a:schemeClr val="tx2"/>
                </a:solidFill>
                <a:latin typeface="Helvetica"/>
                <a:cs typeface="Helvetica"/>
              </a:rPr>
              <a:t>Are we </a:t>
            </a:r>
            <a:r>
              <a:rPr lang="en-GB" sz="1400" b="1" dirty="0" smtClean="0">
                <a:solidFill>
                  <a:schemeClr val="tx2"/>
                </a:solidFill>
                <a:latin typeface="Helvetica"/>
                <a:cs typeface="Helvetica"/>
              </a:rPr>
              <a:t>linear </a:t>
            </a:r>
            <a:r>
              <a:rPr lang="en-GB" sz="1400" b="1" dirty="0">
                <a:solidFill>
                  <a:schemeClr val="tx2"/>
                </a:solidFill>
                <a:latin typeface="Helvetica"/>
                <a:cs typeface="Helvetica"/>
              </a:rPr>
              <a:t>or circular? </a:t>
            </a:r>
          </a:p>
          <a:p>
            <a:r>
              <a:rPr lang="en-GB" sz="1400" dirty="0" smtClean="0">
                <a:solidFill>
                  <a:schemeClr val="tx2"/>
                </a:solidFill>
                <a:latin typeface="Helvetica Light"/>
                <a:cs typeface="Helvetica Light"/>
              </a:rPr>
              <a:t>Case studies</a:t>
            </a:r>
            <a:endParaRPr lang="en-GB" sz="1400" dirty="0">
              <a:solidFill>
                <a:schemeClr val="tx2"/>
              </a:solidFill>
              <a:latin typeface="Helvetica Light"/>
              <a:cs typeface="Helvetica Light"/>
            </a:endParaRPr>
          </a:p>
        </p:txBody>
      </p:sp>
      <p:sp>
        <p:nvSpPr>
          <p:cNvPr id="5" name="TextBox 4"/>
          <p:cNvSpPr txBox="1"/>
          <p:nvPr/>
        </p:nvSpPr>
        <p:spPr>
          <a:xfrm>
            <a:off x="6170613" y="1216025"/>
            <a:ext cx="2743200" cy="3663950"/>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164263" y="1196975"/>
            <a:ext cx="2743200" cy="3657600"/>
          </a:xfrm>
          <a:prstGeom prst="rect">
            <a:avLst/>
          </a:prstGeom>
          <a:noFill/>
        </p:spPr>
        <p:txBody>
          <a:bodyPr wrap="square" rtlCol="0">
            <a:noAutofit/>
          </a:bodyPr>
          <a:lstStyle/>
          <a:p>
            <a:r>
              <a:rPr lang="en-GB" sz="1400" b="1" dirty="0" smtClean="0">
                <a:solidFill>
                  <a:schemeClr val="tx2"/>
                </a:solidFill>
                <a:latin typeface="Helvetica"/>
                <a:cs typeface="Helvetica"/>
              </a:rPr>
              <a:t>A closed-loop model</a:t>
            </a:r>
            <a:endParaRPr lang="en-GB" sz="1400" dirty="0" smtClean="0">
              <a:solidFill>
                <a:schemeClr val="tx2"/>
              </a:solidFill>
            </a:endParaRPr>
          </a:p>
          <a:p>
            <a:r>
              <a:rPr lang="en-GB" sz="1400" dirty="0" smtClean="0">
                <a:solidFill>
                  <a:schemeClr val="tx2"/>
                </a:solidFill>
                <a:latin typeface="Helvetica Light"/>
                <a:cs typeface="Helvetica Light"/>
              </a:rPr>
              <a:t>By using waste as a resource, IKEA has reduced costs at the same time as reducing environmental impact. As of </a:t>
            </a:r>
            <a:r>
              <a:rPr lang="en-GB" sz="1400" dirty="0">
                <a:solidFill>
                  <a:schemeClr val="tx2"/>
                </a:solidFill>
                <a:latin typeface="Helvetica Light"/>
                <a:cs typeface="Helvetica Light"/>
              </a:rPr>
              <a:t>2016, it was sending just 15% of waste to landfill globally</a:t>
            </a:r>
            <a:r>
              <a:rPr lang="en-GB" sz="1400" dirty="0" smtClean="0">
                <a:solidFill>
                  <a:schemeClr val="tx2"/>
                </a:solidFill>
                <a:latin typeface="Helvetica Light"/>
                <a:cs typeface="Helvetica Light"/>
              </a:rPr>
              <a:t>. </a:t>
            </a:r>
          </a:p>
          <a:p>
            <a:pPr lvl="0"/>
            <a:endParaRPr lang="en-GB" sz="1400" dirty="0" smtClean="0">
              <a:solidFill>
                <a:schemeClr val="tx2"/>
              </a:solidFill>
              <a:latin typeface="Helvetica Light"/>
              <a:cs typeface="Helvetica Light"/>
            </a:endParaRPr>
          </a:p>
          <a:p>
            <a:pPr lvl="0"/>
            <a:r>
              <a:rPr lang="en-GB" sz="1400" b="1" dirty="0" smtClean="0">
                <a:solidFill>
                  <a:schemeClr val="tx2"/>
                </a:solidFill>
                <a:latin typeface="Helvetica"/>
                <a:cs typeface="Helvetica"/>
              </a:rPr>
              <a:t>Engaging whole value chain</a:t>
            </a:r>
          </a:p>
          <a:p>
            <a:pPr lvl="0"/>
            <a:r>
              <a:rPr lang="en-GB" sz="1400" dirty="0" smtClean="0">
                <a:solidFill>
                  <a:schemeClr val="tx2"/>
                </a:solidFill>
                <a:latin typeface="Helvetica Light"/>
                <a:cs typeface="Helvetica Light"/>
              </a:rPr>
              <a:t>In order to meet its goal of having a net positive environmental impact by 2020, the company is working with its entire value chain – customers, suppliers and employees.</a:t>
            </a:r>
          </a:p>
          <a:p>
            <a:r>
              <a:rPr lang="en-GB" sz="1400" dirty="0">
                <a:solidFill>
                  <a:schemeClr val="tx2"/>
                </a:solidFill>
                <a:latin typeface="Helvetica Light"/>
                <a:cs typeface="Helvetica Light"/>
              </a:rPr>
              <a:t> </a:t>
            </a: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3.9</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9" name="Picture 8" descr="1814_logo_IKE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70842" y="1327606"/>
            <a:ext cx="1174118" cy="419552"/>
          </a:xfrm>
          <a:prstGeom prst="rect">
            <a:avLst/>
          </a:prstGeom>
        </p:spPr>
      </p:pic>
      <p:pic>
        <p:nvPicPr>
          <p:cNvPr id="12" name="Picture 11" descr="1814_logo_philip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333" y="1327454"/>
            <a:ext cx="1282090" cy="256418"/>
          </a:xfrm>
          <a:prstGeom prst="rect">
            <a:avLst/>
          </a:prstGeom>
        </p:spPr>
      </p:pic>
    </p:spTree>
    <p:extLst>
      <p:ext uri="{BB962C8B-B14F-4D97-AF65-F5344CB8AC3E}">
        <p14:creationId xmlns:p14="http://schemas.microsoft.com/office/powerpoint/2010/main" val="3717602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222375"/>
            <a:ext cx="5707062" cy="1828800"/>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Leaders know that their value to society depends on their willingness to help change dysfunctional elements of systems they </a:t>
            </a:r>
            <a:r>
              <a:rPr lang="en-GB" sz="2100" dirty="0" smtClean="0">
                <a:solidFill>
                  <a:schemeClr val="tx2">
                    <a:lumMod val="50000"/>
                    <a:lumOff val="50000"/>
                  </a:schemeClr>
                </a:solidFill>
                <a:latin typeface="Helvetica Light"/>
                <a:cs typeface="Helvetica Light"/>
              </a:rPr>
              <a:t>may still benefit </a:t>
            </a:r>
            <a:r>
              <a:rPr lang="en-GB" sz="2100" dirty="0">
                <a:solidFill>
                  <a:schemeClr val="tx2">
                    <a:lumMod val="50000"/>
                    <a:lumOff val="50000"/>
                  </a:schemeClr>
                </a:solidFill>
                <a:latin typeface="Helvetica Light"/>
                <a:cs typeface="Helvetica Light"/>
              </a:rPr>
              <a:t>from.</a:t>
            </a:r>
          </a:p>
        </p:txBody>
      </p:sp>
      <p:sp>
        <p:nvSpPr>
          <p:cNvPr id="7" name="TextBox 6"/>
          <p:cNvSpPr txBox="1"/>
          <p:nvPr/>
        </p:nvSpPr>
        <p:spPr>
          <a:xfrm>
            <a:off x="227013" y="288925"/>
            <a:ext cx="4002087"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depleting or </a:t>
            </a:r>
            <a:r>
              <a:rPr lang="en-GB" sz="1400" b="1" dirty="0" smtClean="0">
                <a:solidFill>
                  <a:schemeClr val="tx2"/>
                </a:solidFill>
                <a:latin typeface="Helvetica"/>
                <a:cs typeface="Helvetica"/>
              </a:rPr>
              <a:t>creating system </a:t>
            </a:r>
            <a:r>
              <a:rPr lang="en-GB" sz="1400" b="1" dirty="0">
                <a:solidFill>
                  <a:schemeClr val="tx2"/>
                </a:solidFill>
                <a:latin typeface="Helvetica"/>
                <a:cs typeface="Helvetica"/>
              </a:rPr>
              <a:t>value?</a:t>
            </a:r>
          </a:p>
        </p:txBody>
      </p:sp>
      <p:sp>
        <p:nvSpPr>
          <p:cNvPr id="4" name="TextBox 3"/>
          <p:cNvSpPr txBox="1"/>
          <p:nvPr/>
        </p:nvSpPr>
        <p:spPr>
          <a:xfrm>
            <a:off x="227013" y="3030538"/>
            <a:ext cx="2743200" cy="1828800"/>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a:solidFill>
                  <a:schemeClr val="tx2"/>
                </a:solidFill>
                <a:latin typeface="Helvetica Light"/>
                <a:cs typeface="Helvetica Light"/>
              </a:rPr>
              <a:t>What are the areas of greatest risk and opportunity to our business? How can we become part of the solution?</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6" name="TextBox 5"/>
          <p:cNvSpPr txBox="1"/>
          <p:nvPr/>
        </p:nvSpPr>
        <p:spPr>
          <a:xfrm>
            <a:off x="3206750" y="3051175"/>
            <a:ext cx="2743200" cy="1828800"/>
          </a:xfrm>
          <a:prstGeom prst="rect">
            <a:avLst/>
          </a:prstGeom>
          <a:noFill/>
        </p:spPr>
        <p:txBody>
          <a:bodyPr wrap="square" rtlCol="0">
            <a:noAutofit/>
          </a:bodyPr>
          <a:lstStyle/>
          <a:p>
            <a:r>
              <a:rPr lang="en-US" sz="1400" dirty="0">
                <a:solidFill>
                  <a:schemeClr val="tx2"/>
                </a:solidFill>
                <a:latin typeface="Helvetica Light"/>
                <a:cs typeface="Helvetica Light"/>
              </a:rPr>
              <a:t>2</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How can we work with cities, industry bodies and cross-sector platforms to effect system change?</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8" name="TextBox 7"/>
          <p:cNvSpPr txBox="1"/>
          <p:nvPr/>
        </p:nvSpPr>
        <p:spPr>
          <a:xfrm>
            <a:off x="6172199" y="3030538"/>
            <a:ext cx="2741613" cy="1828800"/>
          </a:xfrm>
          <a:prstGeom prst="rect">
            <a:avLst/>
          </a:prstGeom>
          <a:noFill/>
        </p:spPr>
        <p:txBody>
          <a:bodyPr wrap="square" rtlCol="0">
            <a:noAutofit/>
          </a:bodyPr>
          <a:lstStyle/>
          <a:p>
            <a:r>
              <a:rPr lang="en-US" sz="1400" dirty="0">
                <a:solidFill>
                  <a:schemeClr val="tx2"/>
                </a:solidFill>
                <a:latin typeface="Helvetica Light"/>
                <a:cs typeface="Helvetica Light"/>
              </a:rPr>
              <a:t>3</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How do our current advocacy and lobbying efforts engage the system change agenda?</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11" name="TextBox 10"/>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3.10</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3" name="Picture 12" descr="1814_icon_5DC_08.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203325"/>
            <a:ext cx="1371600" cy="1371600"/>
          </a:xfrm>
          <a:prstGeom prst="rect">
            <a:avLst/>
          </a:prstGeom>
        </p:spPr>
      </p:pic>
    </p:spTree>
    <p:extLst>
      <p:ext uri="{BB962C8B-B14F-4D97-AF65-F5344CB8AC3E}">
        <p14:creationId xmlns:p14="http://schemas.microsoft.com/office/powerpoint/2010/main" val="2887358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0863" y="1203325"/>
            <a:ext cx="2743200" cy="3657600"/>
          </a:xfrm>
          <a:prstGeom prst="rect">
            <a:avLst/>
          </a:prstGeom>
          <a:noFill/>
        </p:spPr>
        <p:txBody>
          <a:bodyPr wrap="square" rtlCol="0">
            <a:noAutofit/>
          </a:bodyPr>
          <a:lstStyle/>
          <a:p>
            <a:r>
              <a:rPr lang="en-GB" sz="1400" b="1" dirty="0" smtClean="0">
                <a:latin typeface="Helvetica"/>
                <a:cs typeface="Helvetica"/>
              </a:rPr>
              <a:t>Collaborating with your peers</a:t>
            </a:r>
          </a:p>
          <a:p>
            <a:pPr lvl="0"/>
            <a:r>
              <a:rPr lang="en-GB" sz="1400" dirty="0" smtClean="0">
                <a:latin typeface="Helvetica Light"/>
                <a:cs typeface="Helvetica Light"/>
              </a:rPr>
              <a:t>Working with other larger companies, Patagonia helped </a:t>
            </a:r>
            <a:r>
              <a:rPr lang="en-GB" sz="1400" dirty="0">
                <a:latin typeface="Helvetica Light"/>
                <a:cs typeface="Helvetica Light"/>
              </a:rPr>
              <a:t>initiate the Sustainable Apparel Coalition, whose 175 members now account for more than 40% of the global apparel industry.</a:t>
            </a:r>
            <a:endParaRPr lang="en-GB" sz="1400" dirty="0" smtClean="0">
              <a:latin typeface="Helvetica Light"/>
              <a:cs typeface="Helvetica Light"/>
            </a:endParaRPr>
          </a:p>
          <a:p>
            <a:pPr lvl="0"/>
            <a:endParaRPr lang="en-GB" sz="1400" dirty="0" smtClean="0">
              <a:latin typeface="Helvetica Light"/>
              <a:cs typeface="Helvetica Light"/>
            </a:endParaRPr>
          </a:p>
          <a:p>
            <a:pPr lvl="0"/>
            <a:r>
              <a:rPr lang="en-GB" sz="1400" b="1" dirty="0" smtClean="0">
                <a:latin typeface="Helvetica"/>
                <a:cs typeface="Helvetica"/>
              </a:rPr>
              <a:t>Investing in the ecosystem</a:t>
            </a:r>
          </a:p>
          <a:p>
            <a:pPr lvl="0"/>
            <a:r>
              <a:rPr lang="en-GB" sz="1400" dirty="0" smtClean="0">
                <a:latin typeface="Helvetica Light"/>
                <a:cs typeface="Helvetica Light"/>
              </a:rPr>
              <a:t>Through </a:t>
            </a:r>
            <a:r>
              <a:rPr lang="en-GB" sz="1400" dirty="0">
                <a:latin typeface="Helvetica Light"/>
                <a:cs typeface="Helvetica Light"/>
              </a:rPr>
              <a:t>its own investment fund, Tin Shed Ventures, it supports an ecosystem of companies working to eliminate the negative impacts of business on the environment.</a:t>
            </a:r>
          </a:p>
          <a:p>
            <a:r>
              <a:rPr lang="en-GB" sz="1400" dirty="0">
                <a:latin typeface="Helvetica Light"/>
                <a:cs typeface="Helvetica Light"/>
              </a:rPr>
              <a:t> </a:t>
            </a: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GB" sz="1400" b="1" dirty="0">
                <a:solidFill>
                  <a:schemeClr val="tx2"/>
                </a:solidFill>
                <a:latin typeface="Helvetica"/>
                <a:cs typeface="Helvetica"/>
              </a:rPr>
              <a:t>Are we depleting or creating system value?</a:t>
            </a:r>
          </a:p>
          <a:p>
            <a:r>
              <a:rPr lang="en-GB" sz="1400" dirty="0" smtClean="0">
                <a:latin typeface="Helvetica Light"/>
                <a:cs typeface="Helvetica Light"/>
              </a:rPr>
              <a:t>Case studies</a:t>
            </a:r>
            <a:endParaRPr lang="en-GB" sz="1400" dirty="0">
              <a:latin typeface="Helvetica Light"/>
              <a:cs typeface="Helvetica Light"/>
            </a:endParaRPr>
          </a:p>
        </p:txBody>
      </p:sp>
      <p:sp>
        <p:nvSpPr>
          <p:cNvPr id="11" name="TextBox 10"/>
          <p:cNvSpPr txBox="1"/>
          <p:nvPr/>
        </p:nvSpPr>
        <p:spPr>
          <a:xfrm>
            <a:off x="6164263" y="1196975"/>
            <a:ext cx="2743200" cy="3657600"/>
          </a:xfrm>
          <a:prstGeom prst="rect">
            <a:avLst/>
          </a:prstGeom>
          <a:noFill/>
        </p:spPr>
        <p:txBody>
          <a:bodyPr wrap="square" rtlCol="0">
            <a:noAutofit/>
          </a:bodyPr>
          <a:lstStyle/>
          <a:p>
            <a:r>
              <a:rPr lang="en-GB" sz="1400" b="1" dirty="0" smtClean="0">
                <a:latin typeface="Helvetica"/>
                <a:cs typeface="Helvetica"/>
              </a:rPr>
              <a:t>Fixing a broken system</a:t>
            </a:r>
          </a:p>
          <a:p>
            <a:r>
              <a:rPr lang="en-GB" sz="1400" dirty="0" smtClean="0">
                <a:latin typeface="Helvetica Light"/>
                <a:cs typeface="Helvetica Light"/>
              </a:rPr>
              <a:t>Novo Nordisk, the world’s leading producer of insulin, recognizes </a:t>
            </a:r>
            <a:r>
              <a:rPr lang="en-GB" sz="1400" dirty="0">
                <a:latin typeface="Helvetica Light"/>
                <a:cs typeface="Helvetica Light"/>
              </a:rPr>
              <a:t>that</a:t>
            </a:r>
            <a:r>
              <a:rPr lang="en-GB" sz="1400" dirty="0" smtClean="0">
                <a:latin typeface="Helvetica Light"/>
                <a:cs typeface="Helvetica Light"/>
              </a:rPr>
              <a:t> the </a:t>
            </a:r>
            <a:r>
              <a:rPr lang="en-GB" sz="1400" dirty="0">
                <a:latin typeface="Helvetica Light"/>
                <a:cs typeface="Helvetica Light"/>
              </a:rPr>
              <a:t>spread of diabetes, if unchecked, could lead to systemic </a:t>
            </a:r>
            <a:r>
              <a:rPr lang="en-GB" sz="1400" dirty="0" smtClean="0">
                <a:latin typeface="Helvetica Light"/>
                <a:cs typeface="Helvetica Light"/>
              </a:rPr>
              <a:t>breakdown.</a:t>
            </a:r>
          </a:p>
          <a:p>
            <a:endParaRPr lang="en-GB" sz="1400" dirty="0" smtClean="0">
              <a:latin typeface="Helvetica Light"/>
              <a:cs typeface="Helvetica Light"/>
            </a:endParaRPr>
          </a:p>
          <a:p>
            <a:pPr lvl="0"/>
            <a:r>
              <a:rPr lang="en-GB" sz="1400" b="1" dirty="0" smtClean="0">
                <a:latin typeface="Helvetica"/>
                <a:cs typeface="Helvetica"/>
              </a:rPr>
              <a:t>Working with cities</a:t>
            </a:r>
          </a:p>
          <a:p>
            <a:pPr lvl="0"/>
            <a:r>
              <a:rPr lang="en-GB" sz="1400" dirty="0" smtClean="0">
                <a:latin typeface="Helvetica Light"/>
                <a:cs typeface="Helvetica Light"/>
              </a:rPr>
              <a:t>It helped </a:t>
            </a:r>
            <a:r>
              <a:rPr lang="en-GB" sz="1400" dirty="0">
                <a:latin typeface="Helvetica Light"/>
                <a:cs typeface="Helvetica Light"/>
              </a:rPr>
              <a:t>establish the Cities Changing Diabetes programme – a cross-disciplinary platform to map and </a:t>
            </a:r>
            <a:r>
              <a:rPr lang="en-GB" sz="1400" dirty="0" err="1" smtClean="0">
                <a:latin typeface="Helvetica Light"/>
                <a:cs typeface="Helvetica Light"/>
              </a:rPr>
              <a:t>analyze</a:t>
            </a:r>
            <a:r>
              <a:rPr lang="en-GB" sz="1400" dirty="0" smtClean="0">
                <a:latin typeface="Helvetica Light"/>
                <a:cs typeface="Helvetica Light"/>
              </a:rPr>
              <a:t> </a:t>
            </a:r>
            <a:r>
              <a:rPr lang="en-GB" sz="1400" dirty="0">
                <a:latin typeface="Helvetica Light"/>
                <a:cs typeface="Helvetica Light"/>
              </a:rPr>
              <a:t>root causes of urban diabetes and identify scalable prevention solutions.</a:t>
            </a:r>
          </a:p>
          <a:p>
            <a:r>
              <a:rPr lang="en-GB" sz="1400" dirty="0">
                <a:latin typeface="Helvetica Light"/>
                <a:cs typeface="Helvetica Light"/>
              </a:rPr>
              <a:t> </a:t>
            </a: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3.11</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5" name="Picture 4" descr="1814_logo_novonordis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26605" y="1235983"/>
            <a:ext cx="1116995" cy="837746"/>
          </a:xfrm>
          <a:prstGeom prst="rect">
            <a:avLst/>
          </a:prstGeom>
        </p:spPr>
      </p:pic>
      <p:pic>
        <p:nvPicPr>
          <p:cNvPr id="8" name="Picture 7" descr="1814_logo_patagoni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258" y="1072694"/>
            <a:ext cx="1371600" cy="762000"/>
          </a:xfrm>
          <a:prstGeom prst="rect">
            <a:avLst/>
          </a:prstGeom>
        </p:spPr>
      </p:pic>
    </p:spTree>
    <p:extLst>
      <p:ext uri="{BB962C8B-B14F-4D97-AF65-F5344CB8AC3E}">
        <p14:creationId xmlns:p14="http://schemas.microsoft.com/office/powerpoint/2010/main" val="1249859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735886" y="1882775"/>
            <a:ext cx="1828800" cy="457200"/>
          </a:xfrm>
          <a:prstGeom prst="rect">
            <a:avLst/>
          </a:prstGeom>
          <a:noFill/>
        </p:spPr>
        <p:txBody>
          <a:bodyPr wrap="square" rtlCol="0">
            <a:noAutofit/>
          </a:bodyPr>
          <a:lstStyle/>
          <a:p>
            <a:r>
              <a:rPr lang="en-US" sz="1400" dirty="0" smtClean="0">
                <a:solidFill>
                  <a:schemeClr val="bg1"/>
                </a:solidFill>
                <a:latin typeface="Helvetica Light"/>
                <a:cs typeface="Helvetica Light"/>
              </a:rPr>
              <a:t>Embrace </a:t>
            </a:r>
            <a:r>
              <a:rPr lang="en-US" sz="1400" dirty="0">
                <a:solidFill>
                  <a:schemeClr val="bg1"/>
                </a:solidFill>
                <a:latin typeface="Helvetica Light"/>
                <a:cs typeface="Helvetica Light"/>
              </a:rPr>
              <a:t>uncertainty </a:t>
            </a:r>
            <a:r>
              <a:rPr lang="en-US" sz="1400" dirty="0" smtClean="0">
                <a:solidFill>
                  <a:schemeClr val="bg1"/>
                </a:solidFill>
                <a:latin typeface="Helvetica Light"/>
                <a:cs typeface="Helvetica Light"/>
              </a:rPr>
              <a:t>and </a:t>
            </a:r>
            <a:r>
              <a:rPr lang="en-US" sz="1400" dirty="0">
                <a:solidFill>
                  <a:schemeClr val="bg1"/>
                </a:solidFill>
                <a:latin typeface="Helvetica Light"/>
                <a:cs typeface="Helvetica Light"/>
              </a:rPr>
              <a:t>discomfort</a:t>
            </a: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US" sz="1400" b="1" dirty="0" smtClean="0">
                <a:solidFill>
                  <a:schemeClr val="bg1"/>
                </a:solidFill>
                <a:latin typeface="Helvetica"/>
                <a:cs typeface="Helvetica"/>
              </a:rPr>
              <a:t>From Breakdown to Breakthrough</a:t>
            </a:r>
            <a:endParaRPr lang="en-GB" sz="1400" b="1" dirty="0">
              <a:solidFill>
                <a:schemeClr val="bg1"/>
              </a:solidFill>
              <a:latin typeface="Helvetica"/>
              <a:cs typeface="Helvetica"/>
            </a:endParaRPr>
          </a:p>
        </p:txBody>
      </p:sp>
      <p:sp>
        <p:nvSpPr>
          <p:cNvPr id="11" name="TextBox 10"/>
          <p:cNvSpPr txBox="1"/>
          <p:nvPr/>
        </p:nvSpPr>
        <p:spPr>
          <a:xfrm>
            <a:off x="5471553" y="3717925"/>
            <a:ext cx="1828800" cy="457200"/>
          </a:xfrm>
          <a:prstGeom prst="rect">
            <a:avLst/>
          </a:prstGeom>
          <a:noFill/>
        </p:spPr>
        <p:txBody>
          <a:bodyPr wrap="square" rtlCol="0">
            <a:noAutofit/>
          </a:bodyPr>
          <a:lstStyle/>
          <a:p>
            <a:r>
              <a:rPr lang="en-US" sz="1400" dirty="0" smtClean="0">
                <a:solidFill>
                  <a:schemeClr val="bg1"/>
                </a:solidFill>
                <a:latin typeface="Helvetica Light"/>
                <a:cs typeface="Helvetica Light"/>
              </a:rPr>
              <a:t>Use the SDGs as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a north star</a:t>
            </a: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3.12</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8" name="TextBox 7"/>
          <p:cNvSpPr txBox="1"/>
          <p:nvPr/>
        </p:nvSpPr>
        <p:spPr>
          <a:xfrm>
            <a:off x="201613" y="1882775"/>
            <a:ext cx="2743200" cy="457200"/>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Let go of whatever doesn’t fit with tomorrow’s realities</a:t>
            </a:r>
            <a:endParaRPr lang="en-US" sz="1400" dirty="0">
              <a:solidFill>
                <a:schemeClr val="bg1"/>
              </a:solidFill>
              <a:latin typeface="Helvetica Light"/>
              <a:cs typeface="Helvetica Light"/>
            </a:endParaRPr>
          </a:p>
        </p:txBody>
      </p:sp>
      <p:sp>
        <p:nvSpPr>
          <p:cNvPr id="9" name="TextBox 8"/>
          <p:cNvSpPr txBox="1"/>
          <p:nvPr/>
        </p:nvSpPr>
        <p:spPr>
          <a:xfrm>
            <a:off x="228600" y="4411133"/>
            <a:ext cx="2743200" cy="44979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Zone of maximum confusion</a:t>
            </a:r>
            <a:endParaRPr lang="en-US" sz="1400" dirty="0">
              <a:solidFill>
                <a:schemeClr val="tx2">
                  <a:lumMod val="50000"/>
                  <a:lumOff val="50000"/>
                </a:schemeClr>
              </a:solidFill>
              <a:latin typeface="Helvetica Light"/>
              <a:cs typeface="Helvetica Light"/>
            </a:endParaRPr>
          </a:p>
        </p:txBody>
      </p:sp>
      <p:sp>
        <p:nvSpPr>
          <p:cNvPr id="12" name="TextBox 11"/>
          <p:cNvSpPr txBox="1"/>
          <p:nvPr/>
        </p:nvSpPr>
        <p:spPr>
          <a:xfrm>
            <a:off x="1449886" y="3717925"/>
            <a:ext cx="2286000" cy="457200"/>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Engage </a:t>
            </a:r>
            <a:r>
              <a:rPr lang="en-US" sz="1400" dirty="0">
                <a:solidFill>
                  <a:schemeClr val="bg1"/>
                </a:solidFill>
                <a:latin typeface="Helvetica Light"/>
                <a:cs typeface="Helvetica Light"/>
              </a:rPr>
              <a:t>with </a:t>
            </a:r>
            <a:r>
              <a:rPr lang="en-US" sz="1400" dirty="0" smtClean="0">
                <a:solidFill>
                  <a:schemeClr val="bg1"/>
                </a:solidFill>
                <a:latin typeface="Helvetica Light"/>
                <a:cs typeface="Helvetica Light"/>
              </a:rPr>
              <a:t>perspectives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of disruptive innovators</a:t>
            </a:r>
            <a:endParaRPr lang="en-US" sz="1400" dirty="0">
              <a:solidFill>
                <a:schemeClr val="bg1"/>
              </a:solidFill>
              <a:latin typeface="Helvetica Light"/>
              <a:cs typeface="Helvetica Light"/>
            </a:endParaRPr>
          </a:p>
        </p:txBody>
      </p:sp>
      <p:sp>
        <p:nvSpPr>
          <p:cNvPr id="13" name="TextBox 12"/>
          <p:cNvSpPr txBox="1"/>
          <p:nvPr/>
        </p:nvSpPr>
        <p:spPr>
          <a:xfrm>
            <a:off x="1366308" y="2801938"/>
            <a:ext cx="2057400" cy="457200"/>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Stand </a:t>
            </a:r>
            <a:r>
              <a:rPr lang="en-US" sz="1400" dirty="0">
                <a:solidFill>
                  <a:schemeClr val="bg1"/>
                </a:solidFill>
                <a:latin typeface="Helvetica Light"/>
                <a:cs typeface="Helvetica Light"/>
              </a:rPr>
              <a:t>back and scan </a:t>
            </a:r>
            <a:r>
              <a:rPr lang="en-US" sz="1400" dirty="0" smtClean="0">
                <a:solidFill>
                  <a:schemeClr val="bg1"/>
                </a:solidFill>
                <a:latin typeface="Helvetica Light"/>
                <a:cs typeface="Helvetica Light"/>
              </a:rPr>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emerging trends</a:t>
            </a:r>
            <a:endParaRPr lang="en-US" sz="1400" dirty="0">
              <a:solidFill>
                <a:schemeClr val="bg1"/>
              </a:solidFill>
              <a:latin typeface="Helvetica Light"/>
              <a:cs typeface="Helvetica Light"/>
            </a:endParaRPr>
          </a:p>
        </p:txBody>
      </p:sp>
      <p:sp>
        <p:nvSpPr>
          <p:cNvPr id="14" name="TextBox 13"/>
          <p:cNvSpPr txBox="1"/>
          <p:nvPr/>
        </p:nvSpPr>
        <p:spPr>
          <a:xfrm>
            <a:off x="5875867" y="2801938"/>
            <a:ext cx="2286000" cy="457200"/>
          </a:xfrm>
          <a:prstGeom prst="rect">
            <a:avLst/>
          </a:prstGeom>
          <a:noFill/>
        </p:spPr>
        <p:txBody>
          <a:bodyPr wrap="square" rtlCol="0">
            <a:noAutofit/>
          </a:bodyPr>
          <a:lstStyle/>
          <a:p>
            <a:r>
              <a:rPr lang="en-US" sz="1400" dirty="0" smtClean="0">
                <a:solidFill>
                  <a:schemeClr val="bg1"/>
                </a:solidFill>
                <a:latin typeface="Helvetica Light"/>
                <a:cs typeface="Helvetica Light"/>
              </a:rPr>
              <a:t>Identify opportunities for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10X thinking and solutions</a:t>
            </a:r>
          </a:p>
        </p:txBody>
      </p:sp>
      <p:sp>
        <p:nvSpPr>
          <p:cNvPr id="15" name="TextBox 14"/>
          <p:cNvSpPr txBox="1"/>
          <p:nvPr/>
        </p:nvSpPr>
        <p:spPr>
          <a:xfrm>
            <a:off x="6286340" y="1882775"/>
            <a:ext cx="2745899" cy="457200"/>
          </a:xfrm>
          <a:prstGeom prst="rect">
            <a:avLst/>
          </a:prstGeom>
          <a:noFill/>
        </p:spPr>
        <p:txBody>
          <a:bodyPr wrap="square" rtlCol="0">
            <a:noAutofit/>
          </a:bodyPr>
          <a:lstStyle/>
          <a:p>
            <a:r>
              <a:rPr lang="en-US" sz="1400" dirty="0" smtClean="0">
                <a:solidFill>
                  <a:schemeClr val="bg1"/>
                </a:solidFill>
                <a:latin typeface="Helvetica Light"/>
                <a:cs typeface="Helvetica Light"/>
              </a:rPr>
              <a:t>Experiment with and implement new business models</a:t>
            </a:r>
          </a:p>
        </p:txBody>
      </p:sp>
    </p:spTree>
    <p:extLst>
      <p:ext uri="{BB962C8B-B14F-4D97-AF65-F5344CB8AC3E}">
        <p14:creationId xmlns:p14="http://schemas.microsoft.com/office/powerpoint/2010/main" val="2030887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7014" y="1203325"/>
            <a:ext cx="8688386" cy="2743200"/>
          </a:xfrm>
          <a:prstGeom prst="rect">
            <a:avLst/>
          </a:prstGeom>
          <a:noFill/>
        </p:spPr>
        <p:txBody>
          <a:bodyPr wrap="square" rtlCol="0">
            <a:noAutofit/>
          </a:bodyPr>
          <a:lstStyle/>
          <a:p>
            <a:r>
              <a:rPr lang="en-US" sz="3600" dirty="0" smtClean="0">
                <a:solidFill>
                  <a:schemeClr val="bg1"/>
                </a:solidFill>
                <a:latin typeface="Helvetica Light"/>
                <a:cs typeface="Helvetica Light"/>
              </a:rPr>
              <a:t>Next steps on the</a:t>
            </a:r>
          </a:p>
          <a:p>
            <a:r>
              <a:rPr lang="en-US" sz="3600" dirty="0" smtClean="0">
                <a:solidFill>
                  <a:schemeClr val="bg1"/>
                </a:solidFill>
                <a:latin typeface="Helvetica Light"/>
                <a:cs typeface="Helvetica Light"/>
              </a:rPr>
              <a:t>Breakthrough journey</a:t>
            </a:r>
            <a:endParaRPr lang="en-US" sz="3600" dirty="0">
              <a:solidFill>
                <a:schemeClr val="bg1"/>
              </a:solidFill>
              <a:latin typeface="Helvetica Light"/>
              <a:cs typeface="Helvetica Light"/>
            </a:endParaRPr>
          </a:p>
        </p:txBody>
      </p:sp>
      <p:sp>
        <p:nvSpPr>
          <p:cNvPr id="5" name="TextBox 4"/>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bg1"/>
                </a:solidFill>
                <a:latin typeface="Helvetica Light"/>
                <a:cs typeface="Helvetica Light"/>
              </a:rPr>
              <a:t>4.0</a:t>
            </a:r>
          </a:p>
          <a:p>
            <a:pPr algn="r"/>
            <a:endParaRPr lang="en-GB" sz="1400" b="1" dirty="0">
              <a:solidFill>
                <a:schemeClr val="bg1"/>
              </a:solidFill>
              <a:latin typeface="Helvetica"/>
              <a:cs typeface="Helvetica"/>
            </a:endParaRPr>
          </a:p>
        </p:txBody>
      </p:sp>
      <p:sp>
        <p:nvSpPr>
          <p:cNvPr id="7" name="TextBox 6"/>
          <p:cNvSpPr txBox="1"/>
          <p:nvPr/>
        </p:nvSpPr>
        <p:spPr>
          <a:xfrm>
            <a:off x="6174286" y="282575"/>
            <a:ext cx="2286000" cy="914400"/>
          </a:xfrm>
          <a:prstGeom prst="rect">
            <a:avLst/>
          </a:prstGeom>
          <a:noFill/>
        </p:spPr>
        <p:txBody>
          <a:bodyPr wrap="square" rtlCol="0">
            <a:noAutofit/>
          </a:bodyPr>
          <a:lstStyle/>
          <a:p>
            <a:r>
              <a:rPr lang="en-US" sz="1400" dirty="0" smtClean="0">
                <a:solidFill>
                  <a:schemeClr val="bg1"/>
                </a:solidFill>
                <a:latin typeface="Helvetica Light"/>
                <a:cs typeface="Helvetica Light"/>
              </a:rPr>
              <a:t>The Breakthrough Pitch</a:t>
            </a:r>
            <a:endParaRPr lang="en-US" sz="1400" dirty="0">
              <a:solidFill>
                <a:schemeClr val="bg1"/>
              </a:solidFill>
              <a:latin typeface="Helvetica Light"/>
              <a:cs typeface="Helvetica Light"/>
            </a:endParaRPr>
          </a:p>
        </p:txBody>
      </p:sp>
    </p:spTree>
    <p:extLst>
      <p:ext uri="{BB962C8B-B14F-4D97-AF65-F5344CB8AC3E}">
        <p14:creationId xmlns:p14="http://schemas.microsoft.com/office/powerpoint/2010/main" val="383716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1814_background_04_01.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3030538"/>
            <a:ext cx="2743200" cy="1543050"/>
          </a:xfrm>
          <a:prstGeom prst="rect">
            <a:avLst/>
          </a:prstGeom>
        </p:spPr>
      </p:pic>
      <p:pic>
        <p:nvPicPr>
          <p:cNvPr id="14" name="Picture 13" descr="1814_background_03_04.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2200" y="1220787"/>
            <a:ext cx="2743200" cy="1543050"/>
          </a:xfrm>
          <a:prstGeom prst="rect">
            <a:avLst/>
          </a:prstGeom>
        </p:spPr>
      </p:pic>
      <p:pic>
        <p:nvPicPr>
          <p:cNvPr id="11" name="Picture 10" descr="1814_background_02_01.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98813" y="1203325"/>
            <a:ext cx="2743200" cy="1543050"/>
          </a:xfrm>
          <a:prstGeom prst="rect">
            <a:avLst/>
          </a:prstGeom>
        </p:spPr>
      </p:pic>
      <p:pic>
        <p:nvPicPr>
          <p:cNvPr id="2" name="Picture 1" descr="1814_background_01_01.eps"/>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7013" y="1203325"/>
            <a:ext cx="2743200" cy="1543050"/>
          </a:xfrm>
          <a:prstGeom prst="rect">
            <a:avLst/>
          </a:prstGeom>
        </p:spPr>
      </p:pic>
      <p:sp>
        <p:nvSpPr>
          <p:cNvPr id="3" name="TextBox 2"/>
          <p:cNvSpPr txBox="1"/>
          <p:nvPr/>
        </p:nvSpPr>
        <p:spPr>
          <a:xfrm>
            <a:off x="227013" y="1220787"/>
            <a:ext cx="2743200" cy="914400"/>
          </a:xfrm>
          <a:prstGeom prst="rect">
            <a:avLst/>
          </a:prstGeom>
          <a:noFill/>
        </p:spPr>
        <p:txBody>
          <a:bodyPr wrap="square" rtlCol="0">
            <a:noAutofit/>
          </a:bodyPr>
          <a:lstStyle/>
          <a:p>
            <a:r>
              <a:rPr lang="en-US" sz="1400" dirty="0" smtClean="0">
                <a:solidFill>
                  <a:schemeClr val="bg1"/>
                </a:solidFill>
                <a:latin typeface="Helvetica Light"/>
                <a:cs typeface="Helvetica Light"/>
              </a:rPr>
              <a:t>1.0</a:t>
            </a:r>
          </a:p>
          <a:p>
            <a:r>
              <a:rPr lang="en-US" sz="1400" dirty="0" smtClean="0">
                <a:solidFill>
                  <a:schemeClr val="bg1"/>
                </a:solidFill>
                <a:latin typeface="Helvetica Light"/>
                <a:cs typeface="Helvetica Light"/>
              </a:rPr>
              <a:t>A new growth story</a:t>
            </a:r>
            <a:endParaRPr lang="en-US" sz="1400" dirty="0">
              <a:solidFill>
                <a:schemeClr val="bg1"/>
              </a:solidFill>
              <a:latin typeface="Helvetica Light"/>
              <a:cs typeface="Helvetica Light"/>
            </a:endParaRPr>
          </a:p>
          <a:p>
            <a:endParaRPr lang="en-US" sz="1400" dirty="0">
              <a:solidFill>
                <a:schemeClr val="bg1"/>
              </a:solidFill>
              <a:latin typeface="Helvetica Light"/>
              <a:cs typeface="Helvetica Light"/>
            </a:endParaRPr>
          </a:p>
          <a:p>
            <a:endParaRPr lang="en-US" sz="1400" dirty="0" smtClean="0">
              <a:solidFill>
                <a:schemeClr val="bg1"/>
              </a:solidFill>
              <a:latin typeface="Helvetica Light"/>
              <a:cs typeface="Helvetica Light"/>
            </a:endParaRPr>
          </a:p>
        </p:txBody>
      </p:sp>
      <p:sp>
        <p:nvSpPr>
          <p:cNvPr id="7" name="TextBox 6"/>
          <p:cNvSpPr txBox="1"/>
          <p:nvPr/>
        </p:nvSpPr>
        <p:spPr>
          <a:xfrm>
            <a:off x="227013" y="288925"/>
            <a:ext cx="2743200" cy="685800"/>
          </a:xfrm>
          <a:prstGeom prst="rect">
            <a:avLst/>
          </a:prstGeom>
          <a:noFill/>
        </p:spPr>
        <p:txBody>
          <a:bodyPr wrap="square" rtlCol="0">
            <a:noAutofit/>
          </a:bodyPr>
          <a:lstStyle/>
          <a:p>
            <a:r>
              <a:rPr lang="en-US" sz="1400" b="1" dirty="0" smtClean="0">
                <a:solidFill>
                  <a:schemeClr val="tx2"/>
                </a:solidFill>
                <a:latin typeface="Helvetica"/>
                <a:cs typeface="Helvetica"/>
              </a:rPr>
              <a:t>Outline</a:t>
            </a:r>
            <a:endParaRPr lang="en-US" sz="1400" b="1" dirty="0">
              <a:solidFill>
                <a:schemeClr val="tx2"/>
              </a:solidFill>
              <a:latin typeface="Helvetica"/>
              <a:cs typeface="Helvetica"/>
            </a:endParaRPr>
          </a:p>
        </p:txBody>
      </p:sp>
      <p:sp>
        <p:nvSpPr>
          <p:cNvPr id="8" name="TextBox 7"/>
          <p:cNvSpPr txBox="1"/>
          <p:nvPr/>
        </p:nvSpPr>
        <p:spPr>
          <a:xfrm>
            <a:off x="3198813" y="1216025"/>
            <a:ext cx="2743200" cy="914400"/>
          </a:xfrm>
          <a:prstGeom prst="rect">
            <a:avLst/>
          </a:prstGeom>
          <a:noFill/>
        </p:spPr>
        <p:txBody>
          <a:bodyPr wrap="square" rtlCol="0">
            <a:noAutofit/>
          </a:bodyPr>
          <a:lstStyle/>
          <a:p>
            <a:r>
              <a:rPr lang="en-US" sz="1400" dirty="0" smtClean="0">
                <a:solidFill>
                  <a:schemeClr val="bg1"/>
                </a:solidFill>
                <a:latin typeface="Helvetica Light"/>
                <a:cs typeface="Helvetica Light"/>
              </a:rPr>
              <a:t>2.0</a:t>
            </a:r>
          </a:p>
          <a:p>
            <a:r>
              <a:rPr lang="en-US" sz="1400" dirty="0" smtClean="0">
                <a:solidFill>
                  <a:schemeClr val="bg1"/>
                </a:solidFill>
                <a:latin typeface="Helvetica Light"/>
                <a:cs typeface="Helvetica Light"/>
              </a:rPr>
              <a:t>Disrupt or be disrupted</a:t>
            </a:r>
          </a:p>
          <a:p>
            <a:endParaRPr lang="en-US" sz="1400" dirty="0">
              <a:solidFill>
                <a:schemeClr val="bg1"/>
              </a:solidFill>
              <a:latin typeface="Helvetica Light"/>
              <a:cs typeface="Helvetica Light"/>
            </a:endParaRPr>
          </a:p>
        </p:txBody>
      </p:sp>
      <p:sp>
        <p:nvSpPr>
          <p:cNvPr id="9" name="TextBox 8"/>
          <p:cNvSpPr txBox="1"/>
          <p:nvPr/>
        </p:nvSpPr>
        <p:spPr>
          <a:xfrm>
            <a:off x="6172200" y="1206499"/>
            <a:ext cx="2743200" cy="914400"/>
          </a:xfrm>
          <a:prstGeom prst="rect">
            <a:avLst/>
          </a:prstGeom>
          <a:noFill/>
        </p:spPr>
        <p:txBody>
          <a:bodyPr wrap="square" rtlCol="0">
            <a:noAutofit/>
          </a:bodyPr>
          <a:lstStyle/>
          <a:p>
            <a:r>
              <a:rPr lang="en-US" sz="1400" dirty="0" smtClean="0">
                <a:solidFill>
                  <a:schemeClr val="bg1"/>
                </a:solidFill>
                <a:latin typeface="Helvetica Light"/>
                <a:cs typeface="Helvetica Light"/>
              </a:rPr>
              <a:t>3.0</a:t>
            </a:r>
            <a:endParaRPr lang="en-US" sz="1400" dirty="0">
              <a:solidFill>
                <a:schemeClr val="bg1"/>
              </a:solidFill>
              <a:latin typeface="Helvetica Light"/>
              <a:cs typeface="Helvetica Light"/>
            </a:endParaRPr>
          </a:p>
          <a:p>
            <a:r>
              <a:rPr lang="en-US" sz="1400" dirty="0" smtClean="0">
                <a:solidFill>
                  <a:schemeClr val="bg1"/>
                </a:solidFill>
                <a:latin typeface="Helvetica Light"/>
                <a:cs typeface="Helvetica Light"/>
              </a:rPr>
              <a:t>Rebooting the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C-</a:t>
            </a:r>
            <a:r>
              <a:rPr lang="en-US" sz="1400" dirty="0">
                <a:solidFill>
                  <a:schemeClr val="bg1"/>
                </a:solidFill>
                <a:latin typeface="Helvetica Light"/>
                <a:cs typeface="Helvetica Light"/>
              </a:rPr>
              <a:t>s</a:t>
            </a:r>
            <a:r>
              <a:rPr lang="en-US" sz="1400" dirty="0" smtClean="0">
                <a:solidFill>
                  <a:schemeClr val="bg1"/>
                </a:solidFill>
                <a:latin typeface="Helvetica Light"/>
                <a:cs typeface="Helvetica Light"/>
              </a:rPr>
              <a:t>uite agenda</a:t>
            </a:r>
          </a:p>
          <a:p>
            <a:endParaRPr lang="en-US" sz="1400" dirty="0">
              <a:solidFill>
                <a:schemeClr val="bg1"/>
              </a:solidFill>
              <a:latin typeface="Helvetica Light"/>
              <a:cs typeface="Helvetica Light"/>
            </a:endParaRPr>
          </a:p>
        </p:txBody>
      </p:sp>
      <p:sp>
        <p:nvSpPr>
          <p:cNvPr id="10" name="TextBox 9"/>
          <p:cNvSpPr txBox="1"/>
          <p:nvPr/>
        </p:nvSpPr>
        <p:spPr>
          <a:xfrm>
            <a:off x="228600" y="3044825"/>
            <a:ext cx="2743200" cy="901700"/>
          </a:xfrm>
          <a:prstGeom prst="rect">
            <a:avLst/>
          </a:prstGeom>
          <a:noFill/>
        </p:spPr>
        <p:txBody>
          <a:bodyPr wrap="square" rtlCol="0">
            <a:noAutofit/>
          </a:bodyPr>
          <a:lstStyle/>
          <a:p>
            <a:r>
              <a:rPr lang="en-US" sz="1400" dirty="0" smtClean="0">
                <a:solidFill>
                  <a:schemeClr val="bg1"/>
                </a:solidFill>
                <a:latin typeface="Helvetica Light"/>
                <a:cs typeface="Helvetica Light"/>
              </a:rPr>
              <a:t>4.0</a:t>
            </a:r>
          </a:p>
          <a:p>
            <a:r>
              <a:rPr lang="en-US" sz="1400" dirty="0" smtClean="0">
                <a:solidFill>
                  <a:schemeClr val="bg1"/>
                </a:solidFill>
                <a:latin typeface="Helvetica Light"/>
                <a:cs typeface="Helvetica Light"/>
              </a:rPr>
              <a:t>Next steps on the </a:t>
            </a:r>
          </a:p>
          <a:p>
            <a:r>
              <a:rPr lang="en-US" sz="1400" dirty="0" smtClean="0">
                <a:solidFill>
                  <a:schemeClr val="bg1"/>
                </a:solidFill>
                <a:latin typeface="Helvetica Light"/>
                <a:cs typeface="Helvetica Light"/>
              </a:rPr>
              <a:t>Breakthrough journey</a:t>
            </a:r>
          </a:p>
        </p:txBody>
      </p:sp>
      <p:sp>
        <p:nvSpPr>
          <p:cNvPr id="15" name="TextBox 14"/>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0.2</a:t>
            </a:r>
            <a:endParaRPr lang="en-GB" sz="1400" dirty="0">
              <a:solidFill>
                <a:schemeClr val="tx2">
                  <a:lumMod val="50000"/>
                  <a:lumOff val="50000"/>
                </a:schemeClr>
              </a:solidFill>
              <a:latin typeface="Helvetica Light"/>
              <a:cs typeface="Helvetica Light"/>
            </a:endParaRPr>
          </a:p>
        </p:txBody>
      </p:sp>
      <p:sp>
        <p:nvSpPr>
          <p:cNvPr id="16" name="TextBox 15"/>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8" name="TextBox 17"/>
          <p:cNvSpPr txBox="1"/>
          <p:nvPr/>
        </p:nvSpPr>
        <p:spPr>
          <a:xfrm>
            <a:off x="6156325" y="4392312"/>
            <a:ext cx="2743200" cy="685800"/>
          </a:xfrm>
          <a:prstGeom prst="rect">
            <a:avLst/>
          </a:prstGeom>
          <a:noFill/>
        </p:spPr>
        <p:txBody>
          <a:bodyPr wrap="square" rtlCol="0">
            <a:noAutofit/>
          </a:bodyPr>
          <a:lstStyle/>
          <a:p>
            <a:endParaRPr lang="en-GB" sz="8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1355693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3" y="1216027"/>
            <a:ext cx="2752668" cy="3683000"/>
          </a:xfrm>
          <a:prstGeom prst="rect">
            <a:avLst/>
          </a:prstGeom>
          <a:noFill/>
        </p:spPr>
        <p:txBody>
          <a:bodyPr wrap="square" rtlCol="0">
            <a:noAutofit/>
          </a:bodyPr>
          <a:lstStyle/>
          <a:p>
            <a:r>
              <a:rPr lang="en-US" sz="1400" b="1" dirty="0">
                <a:latin typeface="Helvetica"/>
                <a:cs typeface="Helvetica"/>
              </a:rPr>
              <a:t>Project Breakthrough examines the technologies, business models and mindsets needed to deliver the Sustainable Development Goals.</a:t>
            </a:r>
            <a:r>
              <a:rPr lang="en-US" sz="1400" dirty="0">
                <a:latin typeface="Helvetica"/>
                <a:cs typeface="Helvetica"/>
              </a:rPr>
              <a:t> </a:t>
            </a:r>
            <a:endParaRPr lang="en-US" sz="1400" dirty="0" smtClean="0">
              <a:latin typeface="Helvetica"/>
              <a:cs typeface="Helvetica"/>
            </a:endParaRPr>
          </a:p>
          <a:p>
            <a:endParaRPr lang="en-US" sz="1400" dirty="0">
              <a:latin typeface="Helvetica"/>
              <a:cs typeface="Helvetica"/>
            </a:endParaRPr>
          </a:p>
          <a:p>
            <a:r>
              <a:rPr lang="en-US" sz="1400" dirty="0" smtClean="0">
                <a:latin typeface="Helvetica"/>
                <a:cs typeface="Helvetica"/>
              </a:rPr>
              <a:t>The </a:t>
            </a:r>
            <a:r>
              <a:rPr lang="en-US" sz="1400" dirty="0">
                <a:latin typeface="Helvetica"/>
                <a:cs typeface="Helvetica"/>
              </a:rPr>
              <a:t>site features a set of interviews with pioneers of Breakthrough change – offering insights into what drives them and helps them </a:t>
            </a:r>
            <a:r>
              <a:rPr lang="en-US" sz="1400" dirty="0" smtClean="0">
                <a:latin typeface="Helvetica"/>
                <a:cs typeface="Helvetica"/>
              </a:rPr>
              <a:t>succeed</a:t>
            </a:r>
            <a:r>
              <a:rPr lang="en-US" sz="1400" dirty="0">
                <a:latin typeface="Helvetica"/>
                <a:cs typeface="Helvetica"/>
              </a:rPr>
              <a:t> </a:t>
            </a:r>
            <a:r>
              <a:rPr lang="mr-IN" sz="1400" dirty="0" smtClean="0">
                <a:latin typeface="Helvetica"/>
                <a:cs typeface="Helvetica"/>
              </a:rPr>
              <a:t>–</a:t>
            </a:r>
            <a:r>
              <a:rPr lang="en-US" sz="1400" dirty="0" smtClean="0">
                <a:latin typeface="Helvetica"/>
                <a:cs typeface="Helvetica"/>
              </a:rPr>
              <a:t> and a suite of tools and resources to help business leaders drive Breakthrough innovation in their organizations.</a:t>
            </a:r>
          </a:p>
          <a:p>
            <a:endParaRPr lang="en-US" sz="1400" dirty="0">
              <a:latin typeface="Helvetica"/>
              <a:cs typeface="Helvetica"/>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Tools and resources</a:t>
            </a:r>
          </a:p>
        </p:txBody>
      </p:sp>
      <p:sp>
        <p:nvSpPr>
          <p:cNvPr id="8" name="TextBox 7"/>
          <p:cNvSpPr txBox="1"/>
          <p:nvPr/>
        </p:nvSpPr>
        <p:spPr>
          <a:xfrm>
            <a:off x="6170614"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4.1</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9" name="TextBox 8"/>
          <p:cNvSpPr txBox="1"/>
          <p:nvPr/>
        </p:nvSpPr>
        <p:spPr>
          <a:xfrm>
            <a:off x="6174286" y="282575"/>
            <a:ext cx="2286000" cy="914400"/>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12" name="TextBox 11"/>
          <p:cNvSpPr txBox="1"/>
          <p:nvPr/>
        </p:nvSpPr>
        <p:spPr>
          <a:xfrm>
            <a:off x="3198841" y="1203325"/>
            <a:ext cx="2752668" cy="3683000"/>
          </a:xfrm>
          <a:prstGeom prst="rect">
            <a:avLst/>
          </a:prstGeom>
          <a:noFill/>
        </p:spPr>
        <p:txBody>
          <a:bodyPr wrap="square" rtlCol="0">
            <a:noAutofit/>
          </a:bodyPr>
          <a:lstStyle/>
          <a:p>
            <a:r>
              <a:rPr lang="en-US" sz="1400" dirty="0" smtClean="0">
                <a:latin typeface="Helvetica"/>
                <a:cs typeface="Helvetica"/>
              </a:rPr>
              <a:t>Website </a:t>
            </a:r>
          </a:p>
          <a:p>
            <a:r>
              <a:rPr lang="en-US" sz="1400" dirty="0" err="1" smtClean="0">
                <a:solidFill>
                  <a:schemeClr val="accent1"/>
                </a:solidFill>
                <a:latin typeface="Helvetica"/>
                <a:cs typeface="Helvetica"/>
                <a:hlinkClick r:id="rId2"/>
              </a:rPr>
              <a:t>projectbreakthrough.io</a:t>
            </a:r>
            <a:endParaRPr lang="en-US" sz="1400" dirty="0" smtClean="0">
              <a:solidFill>
                <a:schemeClr val="accent1"/>
              </a:solidFill>
              <a:latin typeface="Helvetica"/>
              <a:cs typeface="Helvetica"/>
            </a:endParaRPr>
          </a:p>
          <a:p>
            <a:endParaRPr lang="en-US" sz="1400" dirty="0">
              <a:latin typeface="Helvetica"/>
              <a:cs typeface="Helvetica"/>
            </a:endParaRPr>
          </a:p>
          <a:p>
            <a:r>
              <a:rPr lang="en-US" sz="1400" dirty="0">
                <a:latin typeface="Helvetica"/>
                <a:cs typeface="Helvetica"/>
              </a:rPr>
              <a:t>Medium</a:t>
            </a:r>
          </a:p>
          <a:p>
            <a:r>
              <a:rPr lang="en-US" sz="1400" dirty="0">
                <a:solidFill>
                  <a:schemeClr val="accent1"/>
                </a:solidFill>
                <a:latin typeface="Helvetica"/>
                <a:cs typeface="Helvetica"/>
                <a:hlinkClick r:id="rId3"/>
              </a:rPr>
              <a:t>/projectbreakthrough</a:t>
            </a:r>
            <a:endParaRPr lang="en-US" sz="1400" dirty="0">
              <a:solidFill>
                <a:schemeClr val="accent1"/>
              </a:solidFill>
              <a:latin typeface="Helvetica"/>
              <a:cs typeface="Helvetica"/>
            </a:endParaRPr>
          </a:p>
          <a:p>
            <a:endParaRPr lang="en-US" sz="1400" dirty="0" smtClean="0">
              <a:latin typeface="Helvetica"/>
              <a:cs typeface="Helvetica"/>
            </a:endParaRPr>
          </a:p>
          <a:p>
            <a:r>
              <a:rPr lang="en-US" sz="1400" dirty="0" smtClean="0">
                <a:latin typeface="Helvetica"/>
                <a:cs typeface="Helvetica"/>
              </a:rPr>
              <a:t>Twitter</a:t>
            </a:r>
          </a:p>
          <a:p>
            <a:r>
              <a:rPr lang="en-US" sz="1400" dirty="0" smtClean="0">
                <a:solidFill>
                  <a:schemeClr val="accent1"/>
                </a:solidFill>
                <a:latin typeface="Helvetica"/>
                <a:cs typeface="Helvetica"/>
                <a:hlinkClick r:id="rId4"/>
              </a:rPr>
              <a:t>@</a:t>
            </a:r>
            <a:r>
              <a:rPr lang="en-US" sz="1400" dirty="0" err="1" smtClean="0">
                <a:solidFill>
                  <a:schemeClr val="accent1"/>
                </a:solidFill>
                <a:latin typeface="Helvetica"/>
                <a:cs typeface="Helvetica"/>
                <a:hlinkClick r:id="rId4"/>
              </a:rPr>
              <a:t>Breakthrough_IO</a:t>
            </a:r>
            <a:endParaRPr lang="en-US" sz="1400" dirty="0" smtClean="0">
              <a:solidFill>
                <a:schemeClr val="accent1"/>
              </a:solidFill>
              <a:latin typeface="Helvetica"/>
              <a:cs typeface="Helvetica"/>
            </a:endParaRPr>
          </a:p>
          <a:p>
            <a:endParaRPr lang="en-US" sz="1400" dirty="0">
              <a:latin typeface="Helvetica"/>
              <a:cs typeface="Helvetica"/>
            </a:endParaRPr>
          </a:p>
          <a:p>
            <a:r>
              <a:rPr lang="en-US" sz="1400" dirty="0" smtClean="0">
                <a:latin typeface="Helvetica"/>
                <a:cs typeface="Helvetica"/>
              </a:rPr>
              <a:t>Facebook</a:t>
            </a:r>
          </a:p>
          <a:p>
            <a:r>
              <a:rPr lang="en-US" sz="1400" dirty="0" smtClean="0">
                <a:solidFill>
                  <a:schemeClr val="accent1"/>
                </a:solidFill>
                <a:latin typeface="Helvetica"/>
                <a:cs typeface="Helvetica"/>
                <a:hlinkClick r:id="rId5"/>
              </a:rPr>
              <a:t>/</a:t>
            </a:r>
            <a:r>
              <a:rPr lang="en-US" sz="1400" dirty="0" err="1" smtClean="0">
                <a:solidFill>
                  <a:schemeClr val="accent1"/>
                </a:solidFill>
                <a:latin typeface="Helvetica"/>
                <a:cs typeface="Helvetica"/>
                <a:hlinkClick r:id="rId5"/>
              </a:rPr>
              <a:t>ProjectBreakthroughIO</a:t>
            </a:r>
            <a:endParaRPr lang="en-US" sz="1400" dirty="0">
              <a:solidFill>
                <a:schemeClr val="accent1"/>
              </a:solidFill>
              <a:latin typeface="Helvetica Light"/>
              <a:cs typeface="Helvetica Light"/>
            </a:endParaRPr>
          </a:p>
        </p:txBody>
      </p:sp>
      <p:pic>
        <p:nvPicPr>
          <p:cNvPr id="4" name="Picture 3" descr="1814_homepage_PB.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56325" y="1216027"/>
            <a:ext cx="2743200" cy="3248977"/>
          </a:xfrm>
          <a:prstGeom prst="rect">
            <a:avLst/>
          </a:prstGeom>
          <a:ln>
            <a:solidFill>
              <a:schemeClr val="bg2">
                <a:lumMod val="90000"/>
              </a:schemeClr>
            </a:solidFill>
          </a:ln>
        </p:spPr>
      </p:pic>
    </p:spTree>
    <p:extLst>
      <p:ext uri="{BB962C8B-B14F-4D97-AF65-F5344CB8AC3E}">
        <p14:creationId xmlns:p14="http://schemas.microsoft.com/office/powerpoint/2010/main" val="73719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0613" y="1203325"/>
            <a:ext cx="2743200" cy="2743200"/>
          </a:xfrm>
          <a:prstGeom prst="rect">
            <a:avLst/>
          </a:prstGeom>
          <a:noFill/>
        </p:spPr>
        <p:txBody>
          <a:bodyPr wrap="square" rtlCol="0">
            <a:noAutofit/>
          </a:bodyPr>
          <a:lstStyle/>
          <a:p>
            <a:pPr lvl="0"/>
            <a:r>
              <a:rPr lang="en-US" sz="1400" b="1" dirty="0">
                <a:latin typeface="Helvetica"/>
                <a:cs typeface="Helvetica"/>
              </a:rPr>
              <a:t>Global Opportunity </a:t>
            </a:r>
            <a:r>
              <a:rPr lang="en-US" sz="1400" b="1" dirty="0" smtClean="0">
                <a:latin typeface="Helvetica"/>
                <a:cs typeface="Helvetica"/>
              </a:rPr>
              <a:t/>
            </a:r>
            <a:br>
              <a:rPr lang="en-US" sz="1400" b="1" dirty="0" smtClean="0">
                <a:latin typeface="Helvetica"/>
                <a:cs typeface="Helvetica"/>
              </a:rPr>
            </a:br>
            <a:r>
              <a:rPr lang="en-US" sz="1400" b="1" dirty="0" smtClean="0">
                <a:latin typeface="Helvetica"/>
                <a:cs typeface="Helvetica"/>
              </a:rPr>
              <a:t>Explorer</a:t>
            </a:r>
            <a:endParaRPr lang="en-US" sz="1400" b="1" dirty="0">
              <a:latin typeface="Helvetica"/>
              <a:cs typeface="Helvetica"/>
            </a:endParaRPr>
          </a:p>
          <a:p>
            <a:pPr lvl="0"/>
            <a:endParaRPr lang="en-US" sz="1400" dirty="0">
              <a:latin typeface="Helvetica Light"/>
              <a:cs typeface="Helvetica Light"/>
            </a:endParaRPr>
          </a:p>
          <a:p>
            <a:pPr lvl="0"/>
            <a:r>
              <a:rPr lang="en-US" sz="1400" dirty="0">
                <a:latin typeface="Helvetica Light"/>
                <a:cs typeface="Helvetica Light"/>
              </a:rPr>
              <a:t>A platform </a:t>
            </a:r>
            <a:r>
              <a:rPr lang="en-US" sz="1400" dirty="0" smtClean="0">
                <a:latin typeface="Helvetica Light"/>
                <a:cs typeface="Helvetica Light"/>
              </a:rPr>
              <a:t>created by </a:t>
            </a:r>
            <a:r>
              <a:rPr lang="en-US" sz="1400" dirty="0" err="1">
                <a:latin typeface="Helvetica Light"/>
                <a:cs typeface="Helvetica Light"/>
              </a:rPr>
              <a:t>Sustainia</a:t>
            </a:r>
            <a:r>
              <a:rPr lang="en-US" sz="1400" dirty="0">
                <a:latin typeface="Helvetica Light"/>
                <a:cs typeface="Helvetica Light"/>
              </a:rPr>
              <a:t>, DNV GL and UN Global Compact showcasing the most innovative solutions </a:t>
            </a:r>
            <a:r>
              <a:rPr lang="en-US" sz="1400" dirty="0" smtClean="0">
                <a:latin typeface="Helvetica Light"/>
                <a:cs typeface="Helvetica Light"/>
              </a:rPr>
              <a:t>addressing </a:t>
            </a:r>
            <a:r>
              <a:rPr lang="en-US" sz="1400" dirty="0">
                <a:latin typeface="Helvetica Light"/>
                <a:cs typeface="Helvetica Light"/>
              </a:rPr>
              <a:t>the SDGs.</a:t>
            </a:r>
          </a:p>
          <a:p>
            <a:pPr lvl="0"/>
            <a:endParaRPr lang="en-US" sz="900" dirty="0">
              <a:latin typeface="Helvetica Light"/>
              <a:cs typeface="Helvetica Light"/>
            </a:endParaRPr>
          </a:p>
          <a:p>
            <a:pPr lvl="0"/>
            <a:r>
              <a:rPr lang="en-US" sz="1000" dirty="0" smtClean="0">
                <a:solidFill>
                  <a:schemeClr val="accent1"/>
                </a:solidFill>
                <a:latin typeface="Helvetica Light"/>
                <a:cs typeface="Helvetica Light"/>
                <a:hlinkClick r:id="rId3"/>
              </a:rPr>
              <a:t>www.globalopportunityexplorer.org</a:t>
            </a:r>
            <a:endParaRPr lang="en-GB" sz="1000" dirty="0">
              <a:solidFill>
                <a:schemeClr val="accent1"/>
              </a:solidFill>
              <a:latin typeface="Helvetica Light"/>
              <a:cs typeface="Helvetica Light"/>
            </a:endParaRPr>
          </a:p>
          <a:p>
            <a:r>
              <a:rPr lang="en-US" sz="1400" dirty="0">
                <a:latin typeface="Helvetica Light"/>
                <a:cs typeface="Helvetica Light"/>
              </a:rPr>
              <a:t> </a:t>
            </a:r>
            <a:endParaRPr lang="en-GB" sz="1400" dirty="0">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Tools and resources</a:t>
            </a:r>
          </a:p>
        </p:txBody>
      </p:sp>
      <p:sp>
        <p:nvSpPr>
          <p:cNvPr id="12" name="TextBox 11"/>
          <p:cNvSpPr txBox="1"/>
          <p:nvPr/>
        </p:nvSpPr>
        <p:spPr>
          <a:xfrm>
            <a:off x="234950" y="1222375"/>
            <a:ext cx="2743200" cy="2743200"/>
          </a:xfrm>
          <a:prstGeom prst="rect">
            <a:avLst/>
          </a:prstGeom>
          <a:noFill/>
        </p:spPr>
        <p:txBody>
          <a:bodyPr wrap="square" rtlCol="0">
            <a:noAutofit/>
          </a:bodyPr>
          <a:lstStyle/>
          <a:p>
            <a:pPr lvl="0"/>
            <a:r>
              <a:rPr lang="en-US" sz="1400" b="1" dirty="0">
                <a:latin typeface="Helvetica"/>
                <a:cs typeface="Helvetica"/>
              </a:rPr>
              <a:t>Blueprint for Business Leadership on the SDGs</a:t>
            </a:r>
          </a:p>
          <a:p>
            <a:pPr lvl="0"/>
            <a:endParaRPr lang="en-US" sz="1400" dirty="0">
              <a:latin typeface="Helvetica Light"/>
              <a:cs typeface="Helvetica Light"/>
            </a:endParaRPr>
          </a:p>
          <a:p>
            <a:pPr lvl="0"/>
            <a:r>
              <a:rPr lang="en-US" sz="1400" dirty="0">
                <a:latin typeface="Helvetica Light"/>
                <a:cs typeface="Helvetica Light"/>
              </a:rPr>
              <a:t>Developed by the UN Global Compact, the Blueprint aims to inspire all business to take leading action in support of the achievement of the SDGs. </a:t>
            </a:r>
          </a:p>
          <a:p>
            <a:pPr lvl="0"/>
            <a:endParaRPr lang="en-US" sz="900" dirty="0">
              <a:latin typeface="Helvetica Light"/>
              <a:cs typeface="Helvetica Light"/>
            </a:endParaRPr>
          </a:p>
          <a:p>
            <a:pPr lvl="0"/>
            <a:r>
              <a:rPr lang="en-US" sz="1000" u="sng" dirty="0" smtClean="0">
                <a:solidFill>
                  <a:schemeClr val="accent1"/>
                </a:solidFill>
                <a:latin typeface="Helvetica Light"/>
                <a:cs typeface="Helvetica Light"/>
                <a:hlinkClick r:id="rId4"/>
              </a:rPr>
              <a:t>www.unglobalcompact.org/library/5271</a:t>
            </a:r>
            <a:endParaRPr lang="en-GB" sz="1000" u="sng" dirty="0">
              <a:solidFill>
                <a:schemeClr val="accent1"/>
              </a:solidFill>
              <a:latin typeface="Helvetica Light"/>
              <a:cs typeface="Helvetica Light"/>
            </a:endParaRPr>
          </a:p>
          <a:p>
            <a:r>
              <a:rPr lang="en-US" sz="1000" dirty="0">
                <a:latin typeface="Helvetica Light"/>
                <a:cs typeface="Helvetica Light"/>
              </a:rPr>
              <a:t> </a:t>
            </a:r>
            <a:endParaRPr lang="en-GB" sz="1000" dirty="0">
              <a:latin typeface="Helvetica Light"/>
              <a:cs typeface="Helvetica Light"/>
            </a:endParaRPr>
          </a:p>
        </p:txBody>
      </p:sp>
      <p:sp>
        <p:nvSpPr>
          <p:cNvPr id="8" name="TextBox 7"/>
          <p:cNvSpPr txBox="1"/>
          <p:nvPr/>
        </p:nvSpPr>
        <p:spPr>
          <a:xfrm>
            <a:off x="3198813" y="1203325"/>
            <a:ext cx="2743200" cy="2743200"/>
          </a:xfrm>
          <a:prstGeom prst="rect">
            <a:avLst/>
          </a:prstGeom>
          <a:noFill/>
        </p:spPr>
        <p:txBody>
          <a:bodyPr wrap="square" rtlCol="0">
            <a:noAutofit/>
          </a:bodyPr>
          <a:lstStyle/>
          <a:p>
            <a:pPr lvl="0"/>
            <a:r>
              <a:rPr lang="en-US" sz="1400" b="1" dirty="0">
                <a:latin typeface="Helvetica"/>
                <a:cs typeface="Helvetica"/>
              </a:rPr>
              <a:t>Better Business, </a:t>
            </a:r>
            <a:r>
              <a:rPr lang="en-US" sz="1400" b="1" dirty="0" smtClean="0">
                <a:latin typeface="Helvetica"/>
                <a:cs typeface="Helvetica"/>
              </a:rPr>
              <a:t/>
            </a:r>
            <a:br>
              <a:rPr lang="en-US" sz="1400" b="1" dirty="0" smtClean="0">
                <a:latin typeface="Helvetica"/>
                <a:cs typeface="Helvetica"/>
              </a:rPr>
            </a:br>
            <a:r>
              <a:rPr lang="en-US" sz="1400" b="1" dirty="0" smtClean="0">
                <a:latin typeface="Helvetica"/>
                <a:cs typeface="Helvetica"/>
              </a:rPr>
              <a:t>Better </a:t>
            </a:r>
            <a:r>
              <a:rPr lang="en-US" sz="1400" b="1" dirty="0">
                <a:latin typeface="Helvetica"/>
                <a:cs typeface="Helvetica"/>
              </a:rPr>
              <a:t>World report </a:t>
            </a:r>
          </a:p>
          <a:p>
            <a:pPr lvl="0"/>
            <a:endParaRPr lang="en-US" sz="1400" dirty="0">
              <a:latin typeface="Helvetica Light"/>
              <a:cs typeface="Helvetica Light"/>
            </a:endParaRPr>
          </a:p>
          <a:p>
            <a:pPr lvl="0"/>
            <a:r>
              <a:rPr lang="en-US" sz="1400" dirty="0">
                <a:latin typeface="Helvetica Light"/>
                <a:cs typeface="Helvetica Light"/>
              </a:rPr>
              <a:t>The Business &amp; Sustainable Development Commission’s flagship report is a must-read guide to SDG-related market opportunities. </a:t>
            </a:r>
          </a:p>
          <a:p>
            <a:pPr lvl="0"/>
            <a:endParaRPr lang="en-US" sz="900" dirty="0">
              <a:latin typeface="Helvetica Light"/>
              <a:cs typeface="Helvetica Light"/>
              <a:hlinkClick r:id="rId5"/>
            </a:endParaRPr>
          </a:p>
          <a:p>
            <a:r>
              <a:rPr lang="en-US" sz="1000" dirty="0" smtClean="0">
                <a:latin typeface="Helvetica" charset="0"/>
                <a:ea typeface="Helvetica" charset="0"/>
                <a:cs typeface="Helvetica" charset="0"/>
                <a:hlinkClick r:id="rId6"/>
              </a:rPr>
              <a:t>report.businesscommission.org</a:t>
            </a:r>
            <a:endParaRPr lang="en-GB" sz="1000" dirty="0">
              <a:latin typeface="Helvetica" charset="0"/>
              <a:ea typeface="Helvetica" charset="0"/>
              <a:cs typeface="Helvetica" charset="0"/>
            </a:endParaRPr>
          </a:p>
          <a:p>
            <a:r>
              <a:rPr lang="en-GB" sz="1000" dirty="0">
                <a:latin typeface="Helvetica Light"/>
                <a:cs typeface="Helvetica Light"/>
              </a:rPr>
              <a:t> </a:t>
            </a:r>
          </a:p>
        </p:txBody>
      </p:sp>
      <p:sp>
        <p:nvSpPr>
          <p:cNvPr id="9" name="TextBox 8"/>
          <p:cNvSpPr txBox="1"/>
          <p:nvPr/>
        </p:nvSpPr>
        <p:spPr>
          <a:xfrm>
            <a:off x="6162677"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4.2</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10" name="TextBox 9"/>
          <p:cNvSpPr txBox="1"/>
          <p:nvPr/>
        </p:nvSpPr>
        <p:spPr>
          <a:xfrm>
            <a:off x="6174286" y="307975"/>
            <a:ext cx="2286000" cy="914400"/>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pic>
        <p:nvPicPr>
          <p:cNvPr id="2" name="Picture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76524" y="3946525"/>
            <a:ext cx="1507524" cy="9144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99897" y="3940175"/>
            <a:ext cx="1555335" cy="91440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3938" y="3940175"/>
            <a:ext cx="1635853" cy="914400"/>
          </a:xfrm>
          <a:prstGeom prst="rect">
            <a:avLst/>
          </a:prstGeom>
        </p:spPr>
      </p:pic>
    </p:spTree>
    <p:extLst>
      <p:ext uri="{BB962C8B-B14F-4D97-AF65-F5344CB8AC3E}">
        <p14:creationId xmlns:p14="http://schemas.microsoft.com/office/powerpoint/2010/main" val="2051375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341" y="1202516"/>
            <a:ext cx="2748459" cy="2737659"/>
          </a:xfrm>
          <a:prstGeom prst="rect">
            <a:avLst/>
          </a:prstGeom>
          <a:noFill/>
        </p:spPr>
        <p:txBody>
          <a:bodyPr wrap="square" rtlCol="0">
            <a:noAutofit/>
          </a:bodyPr>
          <a:lstStyle/>
          <a:p>
            <a:pPr lvl="0"/>
            <a:r>
              <a:rPr lang="en-US" sz="1400" dirty="0" smtClean="0">
                <a:latin typeface="Helvetica Light"/>
                <a:cs typeface="Helvetica Light"/>
              </a:rPr>
              <a:t>To </a:t>
            </a:r>
            <a:r>
              <a:rPr lang="en-US" sz="1400" dirty="0">
                <a:latin typeface="Helvetica Light"/>
                <a:cs typeface="Helvetica Light"/>
              </a:rPr>
              <a:t>support companies in raising their sustainability ambitions, the UN Global Compact offers </a:t>
            </a:r>
            <a:r>
              <a:rPr lang="en-US" sz="1400" dirty="0" smtClean="0">
                <a:latin typeface="Helvetica Light"/>
                <a:cs typeface="Helvetica Light"/>
              </a:rPr>
              <a:t>platform participants </a:t>
            </a:r>
            <a:r>
              <a:rPr lang="en-US" sz="1400" dirty="0">
                <a:latin typeface="Helvetica Light"/>
                <a:cs typeface="Helvetica Light"/>
              </a:rPr>
              <a:t>the opportunity to explore how disruptive technology and </a:t>
            </a:r>
            <a:r>
              <a:rPr lang="en-US" sz="1400" dirty="0" smtClean="0">
                <a:latin typeface="Helvetica Light"/>
                <a:cs typeface="Helvetica Light"/>
              </a:rPr>
              <a:t>new business </a:t>
            </a:r>
            <a:r>
              <a:rPr lang="en-US" sz="1400" dirty="0">
                <a:latin typeface="Helvetica Light"/>
                <a:cs typeface="Helvetica Light"/>
              </a:rPr>
              <a:t>models </a:t>
            </a:r>
            <a:r>
              <a:rPr lang="en-US" sz="1400" dirty="0" smtClean="0">
                <a:latin typeface="Helvetica Light"/>
                <a:cs typeface="Helvetica Light"/>
              </a:rPr>
              <a:t>can </a:t>
            </a:r>
            <a:r>
              <a:rPr lang="en-US" sz="1400" dirty="0">
                <a:latin typeface="Helvetica Light"/>
                <a:cs typeface="Helvetica Light"/>
              </a:rPr>
              <a:t>accelerate progress on the SDGs. </a:t>
            </a:r>
            <a:endParaRPr lang="en-US" sz="1400" dirty="0" smtClean="0">
              <a:latin typeface="Helvetica Light"/>
              <a:cs typeface="Helvetica Light"/>
            </a:endParaRPr>
          </a:p>
          <a:p>
            <a:pPr lvl="0"/>
            <a:endParaRPr lang="en-US" sz="1400" dirty="0">
              <a:latin typeface="Helvetica Light"/>
              <a:cs typeface="Helvetica Light"/>
            </a:endParaRPr>
          </a:p>
        </p:txBody>
      </p:sp>
      <p:sp>
        <p:nvSpPr>
          <p:cNvPr id="7" name="TextBox 6"/>
          <p:cNvSpPr txBox="1"/>
          <p:nvPr/>
        </p:nvSpPr>
        <p:spPr>
          <a:xfrm>
            <a:off x="219077" y="307975"/>
            <a:ext cx="5943600" cy="675161"/>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Breakthrough Innovation for the SDGs Action Platform</a:t>
            </a:r>
          </a:p>
        </p:txBody>
      </p:sp>
      <p:sp>
        <p:nvSpPr>
          <p:cNvPr id="6" name="TextBox 5"/>
          <p:cNvSpPr txBox="1"/>
          <p:nvPr/>
        </p:nvSpPr>
        <p:spPr>
          <a:xfrm>
            <a:off x="6162677"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4.3</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8" name="TextBox 7"/>
          <p:cNvSpPr txBox="1"/>
          <p:nvPr/>
        </p:nvSpPr>
        <p:spPr>
          <a:xfrm>
            <a:off x="6174286" y="307975"/>
            <a:ext cx="2286000" cy="914400"/>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14" name="Rectangle 13"/>
          <p:cNvSpPr/>
          <p:nvPr/>
        </p:nvSpPr>
        <p:spPr>
          <a:xfrm>
            <a:off x="6180135" y="4431492"/>
            <a:ext cx="273526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000" dirty="0" smtClean="0">
                <a:solidFill>
                  <a:srgbClr val="D63E49"/>
                </a:solidFill>
                <a:latin typeface="Helvetica Light"/>
                <a:cs typeface="Helvetica Light"/>
                <a:hlinkClick r:id="rId3"/>
              </a:rPr>
              <a:t>www.unglobalcompact.org/take-action/action/breakthrough-innovation</a:t>
            </a:r>
            <a:endParaRPr lang="en-GB" sz="1000" dirty="0">
              <a:solidFill>
                <a:srgbClr val="D63E49"/>
              </a:solidFill>
              <a:latin typeface="Helvetica Light"/>
              <a:cs typeface="Helvetica Light"/>
            </a:endParaRPr>
          </a:p>
        </p:txBody>
      </p:sp>
      <p:sp>
        <p:nvSpPr>
          <p:cNvPr id="10" name="TextBox 9"/>
          <p:cNvSpPr txBox="1"/>
          <p:nvPr/>
        </p:nvSpPr>
        <p:spPr>
          <a:xfrm>
            <a:off x="3192463" y="1202516"/>
            <a:ext cx="2748459" cy="2743200"/>
          </a:xfrm>
          <a:prstGeom prst="rect">
            <a:avLst/>
          </a:prstGeom>
          <a:noFill/>
        </p:spPr>
        <p:txBody>
          <a:bodyPr wrap="square" rtlCol="0">
            <a:noAutofit/>
          </a:bodyPr>
          <a:lstStyle/>
          <a:p>
            <a:pPr lvl="0"/>
            <a:r>
              <a:rPr lang="en-US" sz="1400" dirty="0" smtClean="0">
                <a:latin typeface="Helvetica Light"/>
                <a:cs typeface="Helvetica Light"/>
              </a:rPr>
              <a:t>Through </a:t>
            </a:r>
            <a:r>
              <a:rPr lang="en-US" sz="1400" dirty="0">
                <a:latin typeface="Helvetica Light"/>
                <a:cs typeface="Helvetica Light"/>
              </a:rPr>
              <a:t>the platform, participants will gain insights on the </a:t>
            </a:r>
            <a:r>
              <a:rPr lang="en-US" sz="1400" dirty="0" smtClean="0">
                <a:latin typeface="Helvetica Light"/>
                <a:cs typeface="Helvetica Light"/>
              </a:rPr>
              <a:t>applications </a:t>
            </a:r>
            <a:r>
              <a:rPr lang="en-US" sz="1400" dirty="0">
                <a:latin typeface="Helvetica Light"/>
                <a:cs typeface="Helvetica Light"/>
              </a:rPr>
              <a:t>of disruptive </a:t>
            </a:r>
            <a:r>
              <a:rPr lang="en-US" sz="1400" dirty="0" smtClean="0">
                <a:latin typeface="Helvetica Light"/>
                <a:cs typeface="Helvetica Light"/>
              </a:rPr>
              <a:t>technologies, </a:t>
            </a:r>
            <a:r>
              <a:rPr lang="en-US" sz="1400" dirty="0">
                <a:latin typeface="Helvetica Light"/>
                <a:cs typeface="Helvetica Light"/>
              </a:rPr>
              <a:t>identify the business </a:t>
            </a:r>
            <a:r>
              <a:rPr lang="en-US" sz="1400" dirty="0" smtClean="0">
                <a:latin typeface="Helvetica Light"/>
                <a:cs typeface="Helvetica Light"/>
              </a:rPr>
              <a:t>model innovations most </a:t>
            </a:r>
            <a:r>
              <a:rPr lang="en-US" sz="1400" dirty="0">
                <a:latin typeface="Helvetica Light"/>
                <a:cs typeface="Helvetica Light"/>
              </a:rPr>
              <a:t>relevant to their companies and receive support for integrating solutions </a:t>
            </a:r>
            <a:r>
              <a:rPr lang="en-US" sz="1400" dirty="0" smtClean="0">
                <a:latin typeface="Helvetica Light"/>
                <a:cs typeface="Helvetica Light"/>
              </a:rPr>
              <a:t>into </a:t>
            </a:r>
            <a:r>
              <a:rPr lang="en-US" sz="1400" dirty="0">
                <a:latin typeface="Helvetica Light"/>
                <a:cs typeface="Helvetica Light"/>
              </a:rPr>
              <a:t>their sustainability initiatives. </a:t>
            </a:r>
          </a:p>
          <a:p>
            <a:pPr lvl="0"/>
            <a:endParaRPr lang="en-US" sz="1400" dirty="0">
              <a:latin typeface="Helvetica Light"/>
              <a:cs typeface="Helvetica Light"/>
            </a:endParaRPr>
          </a:p>
        </p:txBody>
      </p:sp>
      <p:pic>
        <p:nvPicPr>
          <p:cNvPr id="4" name="Picture 3" descr="1787_logo_volans_CMYK.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2245" y="4194175"/>
            <a:ext cx="976313" cy="685800"/>
          </a:xfrm>
          <a:prstGeom prst="rect">
            <a:avLst/>
          </a:prstGeom>
        </p:spPr>
      </p:pic>
      <p:pic>
        <p:nvPicPr>
          <p:cNvPr id="5" name="Picture 4" descr="PA_Consulting_Group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31043" y="4194175"/>
            <a:ext cx="732656" cy="685800"/>
          </a:xfrm>
          <a:prstGeom prst="rect">
            <a:avLst/>
          </a:prstGeom>
        </p:spPr>
      </p:pic>
      <p:pic>
        <p:nvPicPr>
          <p:cNvPr id="9" name="Picture 8" descr="1.Arm_logo_blue_150M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4108" y="4405501"/>
            <a:ext cx="914400" cy="294042"/>
          </a:xfrm>
          <a:prstGeom prst="rect">
            <a:avLst/>
          </a:prstGeom>
        </p:spPr>
      </p:pic>
      <p:pic>
        <p:nvPicPr>
          <p:cNvPr id="13" name="Picture 12" descr="2.CEiiA_MainLogoStatement_RGB.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75175" y="4322486"/>
            <a:ext cx="914400" cy="557489"/>
          </a:xfrm>
          <a:prstGeom prst="rect">
            <a:avLst/>
          </a:prstGeom>
        </p:spPr>
      </p:pic>
      <p:pic>
        <p:nvPicPr>
          <p:cNvPr id="15" name="Picture 14" descr="30264900674_f6262ebd84_o.jpg"/>
          <p:cNvPicPr>
            <a:picLocks noChangeAspect="1"/>
          </p:cNvPicPr>
          <p:nvPr/>
        </p:nvPicPr>
        <p:blipFill>
          <a:blip r:embed="rId8" cstate="print">
            <a:extLst>
              <a:ext uri="{BEBA8EAE-BF5A-486C-A8C5-ECC9F3942E4B}">
                <a14:imgProps xmlns:a14="http://schemas.microsoft.com/office/drawing/2010/main">
                  <a14:imgLayer r:embed="rId9">
                    <a14:imgEffect>
                      <a14:brightnessContrast bright="68000"/>
                    </a14:imgEffect>
                  </a14:imgLayer>
                </a14:imgProps>
              </a:ext>
              <a:ext uri="{28A0092B-C50C-407E-A947-70E740481C1C}">
                <a14:useLocalDpi xmlns:a14="http://schemas.microsoft.com/office/drawing/2010/main"/>
              </a:ext>
            </a:extLst>
          </a:blip>
          <a:stretch>
            <a:fillRect/>
          </a:stretch>
        </p:blipFill>
        <p:spPr>
          <a:xfrm>
            <a:off x="6172200" y="1203325"/>
            <a:ext cx="2743200" cy="1830890"/>
          </a:xfrm>
          <a:prstGeom prst="rect">
            <a:avLst/>
          </a:prstGeom>
        </p:spPr>
      </p:pic>
      <p:sp>
        <p:nvSpPr>
          <p:cNvPr id="2" name="Rectangle 1"/>
          <p:cNvSpPr/>
          <p:nvPr/>
        </p:nvSpPr>
        <p:spPr>
          <a:xfrm>
            <a:off x="201613" y="3632398"/>
            <a:ext cx="1591582" cy="307777"/>
          </a:xfrm>
          <a:prstGeom prst="rect">
            <a:avLst/>
          </a:prstGeom>
        </p:spPr>
        <p:txBody>
          <a:bodyPr wrap="square">
            <a:spAutoFit/>
          </a:bodyPr>
          <a:lstStyle/>
          <a:p>
            <a:r>
              <a:rPr lang="en-US" sz="1400" dirty="0" smtClean="0">
                <a:latin typeface="Helvetica Light"/>
                <a:cs typeface="Helvetica Light"/>
              </a:rPr>
              <a:t>Platform Partners</a:t>
            </a:r>
            <a:endParaRPr lang="en-US" sz="1400" dirty="0"/>
          </a:p>
        </p:txBody>
      </p:sp>
      <p:sp>
        <p:nvSpPr>
          <p:cNvPr id="16" name="Rectangle 15"/>
          <p:cNvSpPr/>
          <p:nvPr/>
        </p:nvSpPr>
        <p:spPr>
          <a:xfrm>
            <a:off x="3190877" y="3632398"/>
            <a:ext cx="1914979" cy="307777"/>
          </a:xfrm>
          <a:prstGeom prst="rect">
            <a:avLst/>
          </a:prstGeom>
        </p:spPr>
        <p:txBody>
          <a:bodyPr wrap="square">
            <a:spAutoFit/>
          </a:bodyPr>
          <a:lstStyle/>
          <a:p>
            <a:r>
              <a:rPr lang="en-US" sz="1400" dirty="0" smtClean="0">
                <a:latin typeface="Helvetica Light"/>
                <a:cs typeface="Helvetica Light"/>
              </a:rPr>
              <a:t>Platform Sponsors</a:t>
            </a:r>
            <a:endParaRPr lang="en-US" sz="1400" dirty="0"/>
          </a:p>
        </p:txBody>
      </p:sp>
    </p:spTree>
    <p:extLst>
      <p:ext uri="{BB962C8B-B14F-4D97-AF65-F5344CB8AC3E}">
        <p14:creationId xmlns:p14="http://schemas.microsoft.com/office/powerpoint/2010/main" val="1759307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4" y="1216025"/>
            <a:ext cx="2171700" cy="3029202"/>
          </a:xfrm>
          <a:prstGeom prst="rect">
            <a:avLst/>
          </a:prstGeom>
          <a:noFill/>
        </p:spPr>
        <p:txBody>
          <a:bodyPr wrap="square" rtlCol="0">
            <a:noAutofit/>
          </a:bodyPr>
          <a:lstStyle/>
          <a:p>
            <a:r>
              <a:rPr lang="en-US" sz="1400" dirty="0">
                <a:latin typeface="Helvetica Light"/>
                <a:cs typeface="Helvetica Light"/>
              </a:rPr>
              <a:t>As part of the </a:t>
            </a:r>
            <a:r>
              <a:rPr lang="en-US" sz="1400" dirty="0" smtClean="0">
                <a:latin typeface="Helvetica Light"/>
                <a:cs typeface="Helvetica Light"/>
              </a:rPr>
              <a:t>Break-through </a:t>
            </a:r>
            <a:r>
              <a:rPr lang="en-US" sz="1400" dirty="0">
                <a:latin typeface="Helvetica Light"/>
                <a:cs typeface="Helvetica Light"/>
              </a:rPr>
              <a:t>Innovation for the SDGs Action Platform, the inaugural Breakthrough Innovation Challenge brought together </a:t>
            </a:r>
            <a:r>
              <a:rPr lang="en-US" sz="1400" dirty="0" err="1" smtClean="0">
                <a:latin typeface="Helvetica Light"/>
                <a:cs typeface="Helvetica Light"/>
              </a:rPr>
              <a:t>intrapreneurs</a:t>
            </a:r>
            <a:r>
              <a:rPr lang="en-US" sz="1400" dirty="0" smtClean="0">
                <a:latin typeface="Helvetica Light"/>
                <a:cs typeface="Helvetica Light"/>
              </a:rPr>
              <a:t> </a:t>
            </a:r>
            <a:r>
              <a:rPr lang="en-US" sz="1400" dirty="0">
                <a:latin typeface="Helvetica Light"/>
                <a:cs typeface="Helvetica Light"/>
              </a:rPr>
              <a:t>from 7 UN Global Compact </a:t>
            </a:r>
            <a:r>
              <a:rPr lang="en-US" sz="1400" dirty="0" smtClean="0">
                <a:latin typeface="Helvetica Light"/>
                <a:cs typeface="Helvetica Light"/>
              </a:rPr>
              <a:t>participant companies</a:t>
            </a:r>
            <a:r>
              <a:rPr lang="en-US" sz="1400" dirty="0">
                <a:latin typeface="Helvetica Light"/>
                <a:cs typeface="Helvetica Light"/>
              </a:rPr>
              <a:t>, challenging them to create sustainable business models using disruptive technologies.</a:t>
            </a:r>
          </a:p>
        </p:txBody>
      </p:sp>
      <p:sp>
        <p:nvSpPr>
          <p:cNvPr id="7" name="TextBox 6"/>
          <p:cNvSpPr txBox="1"/>
          <p:nvPr/>
        </p:nvSpPr>
        <p:spPr>
          <a:xfrm>
            <a:off x="201613" y="288925"/>
            <a:ext cx="5741987"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Breakthrough Innovation for the SDGs Action Platform</a:t>
            </a:r>
          </a:p>
        </p:txBody>
      </p:sp>
      <p:sp>
        <p:nvSpPr>
          <p:cNvPr id="8" name="TextBox 7"/>
          <p:cNvSpPr txBox="1"/>
          <p:nvPr/>
        </p:nvSpPr>
        <p:spPr>
          <a:xfrm>
            <a:off x="6170614"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4.4</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9" name="TextBox 8"/>
          <p:cNvSpPr txBox="1"/>
          <p:nvPr/>
        </p:nvSpPr>
        <p:spPr>
          <a:xfrm>
            <a:off x="6178550" y="303803"/>
            <a:ext cx="2286000" cy="914400"/>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23" name="Rectangle 22"/>
          <p:cNvSpPr/>
          <p:nvPr/>
        </p:nvSpPr>
        <p:spPr>
          <a:xfrm>
            <a:off x="201614" y="4396323"/>
            <a:ext cx="21971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000" dirty="0" smtClean="0">
                <a:latin typeface="Helvetica" charset="0"/>
                <a:ea typeface="Helvetica" charset="0"/>
                <a:cs typeface="Helvetica" charset="0"/>
                <a:hlinkClick r:id="rId3"/>
              </a:rPr>
              <a:t>breakthrough.unglobalcompact.org/#innovation-challenges</a:t>
            </a:r>
            <a:endParaRPr lang="en-GB" sz="1000" dirty="0">
              <a:solidFill>
                <a:schemeClr val="tx1"/>
              </a:solidFill>
              <a:latin typeface="Helvetica" charset="0"/>
              <a:ea typeface="Helvetica" charset="0"/>
              <a:cs typeface="Helvetica" charset="0"/>
            </a:endParaRPr>
          </a:p>
        </p:txBody>
      </p:sp>
      <p:sp>
        <p:nvSpPr>
          <p:cNvPr id="24" name="TextBox 23"/>
          <p:cNvSpPr txBox="1"/>
          <p:nvPr/>
        </p:nvSpPr>
        <p:spPr>
          <a:xfrm>
            <a:off x="2408238" y="1665135"/>
            <a:ext cx="2171700" cy="2296268"/>
          </a:xfrm>
          <a:prstGeom prst="rect">
            <a:avLst/>
          </a:prstGeom>
          <a:noFill/>
        </p:spPr>
        <p:txBody>
          <a:bodyPr wrap="square" rtlCol="0">
            <a:noAutofit/>
          </a:bodyPr>
          <a:lstStyle/>
          <a:p>
            <a:r>
              <a:rPr lang="en-US" sz="1400" b="1" dirty="0" err="1" smtClean="0">
                <a:latin typeface="Helvetica"/>
                <a:ea typeface="Arial" charset="0"/>
                <a:cs typeface="Helvetica"/>
              </a:rPr>
              <a:t>Braskem</a:t>
            </a:r>
            <a:r>
              <a:rPr lang="en-US" sz="1400" b="1" dirty="0" smtClean="0">
                <a:latin typeface="Helvetica"/>
                <a:ea typeface="Arial" charset="0"/>
                <a:cs typeface="Helvetica"/>
              </a:rPr>
              <a:t> </a:t>
            </a:r>
            <a:br>
              <a:rPr lang="en-US" sz="1400" b="1" dirty="0" smtClean="0">
                <a:latin typeface="Helvetica"/>
                <a:ea typeface="Arial" charset="0"/>
                <a:cs typeface="Helvetica"/>
              </a:rPr>
            </a:br>
            <a:r>
              <a:rPr lang="en-US" sz="1400" dirty="0" smtClean="0">
                <a:latin typeface="Helvetica Light"/>
                <a:cs typeface="Helvetica Light"/>
              </a:rPr>
              <a:t>A </a:t>
            </a:r>
            <a:r>
              <a:rPr lang="en-US" sz="1400" dirty="0">
                <a:latin typeface="Helvetica Light"/>
                <a:cs typeface="Helvetica Light"/>
              </a:rPr>
              <a:t>Challenge Prize focused on encouraging new solutions in agriculture that can optimize inputs whilst increasing yields/</a:t>
            </a:r>
            <a:r>
              <a:rPr lang="en-US" sz="1400" dirty="0" smtClean="0">
                <a:latin typeface="Helvetica Light"/>
                <a:cs typeface="Helvetica Light"/>
              </a:rPr>
              <a:t>quality. </a:t>
            </a:r>
            <a:endParaRPr lang="en-US" sz="1400" dirty="0">
              <a:latin typeface="Helvetica Light"/>
              <a:cs typeface="Helvetica Light"/>
            </a:endParaRPr>
          </a:p>
        </p:txBody>
      </p:sp>
      <p:sp>
        <p:nvSpPr>
          <p:cNvPr id="26" name="TextBox 25"/>
          <p:cNvSpPr txBox="1"/>
          <p:nvPr/>
        </p:nvSpPr>
        <p:spPr>
          <a:xfrm>
            <a:off x="4572000" y="1647082"/>
            <a:ext cx="2171700" cy="2296268"/>
          </a:xfrm>
          <a:prstGeom prst="rect">
            <a:avLst/>
          </a:prstGeom>
          <a:noFill/>
        </p:spPr>
        <p:txBody>
          <a:bodyPr wrap="square" rtlCol="0">
            <a:noAutofit/>
          </a:bodyPr>
          <a:lstStyle/>
          <a:p>
            <a:r>
              <a:rPr lang="en-US" sz="1400" b="1" dirty="0" err="1">
                <a:latin typeface="Helvetica"/>
                <a:ea typeface="Arial" charset="0"/>
                <a:cs typeface="Helvetica"/>
              </a:rPr>
              <a:t>Enel</a:t>
            </a:r>
            <a:r>
              <a:rPr lang="en-US" sz="1400" b="1" dirty="0">
                <a:latin typeface="Helvetica"/>
                <a:ea typeface="Arial" charset="0"/>
                <a:cs typeface="Helvetica"/>
              </a:rPr>
              <a:t> </a:t>
            </a:r>
            <a:r>
              <a:rPr lang="en-US" sz="1400" b="1" dirty="0" smtClean="0">
                <a:latin typeface="Helvetica"/>
                <a:ea typeface="Arial" charset="0"/>
                <a:cs typeface="Helvetica"/>
              </a:rPr>
              <a:t/>
            </a:r>
            <a:br>
              <a:rPr lang="en-US" sz="1400" b="1" dirty="0" smtClean="0">
                <a:latin typeface="Helvetica"/>
                <a:ea typeface="Arial" charset="0"/>
                <a:cs typeface="Helvetica"/>
              </a:rPr>
            </a:br>
            <a:r>
              <a:rPr lang="en-US" sz="1400" dirty="0" smtClean="0">
                <a:latin typeface="Helvetica Light"/>
                <a:cs typeface="Helvetica Light"/>
              </a:rPr>
              <a:t>Green </a:t>
            </a:r>
            <a:r>
              <a:rPr lang="en-US" sz="1400" dirty="0" err="1">
                <a:latin typeface="Helvetica Light"/>
                <a:cs typeface="Helvetica Light"/>
              </a:rPr>
              <a:t>minigrids</a:t>
            </a:r>
            <a:r>
              <a:rPr lang="en-US" sz="1400" dirty="0">
                <a:latin typeface="Helvetica Light"/>
                <a:cs typeface="Helvetica Light"/>
              </a:rPr>
              <a:t> for </a:t>
            </a:r>
            <a:br>
              <a:rPr lang="en-US" sz="1400" dirty="0">
                <a:latin typeface="Helvetica Light"/>
                <a:cs typeface="Helvetica Light"/>
              </a:rPr>
            </a:br>
            <a:r>
              <a:rPr lang="en-US" sz="1400" dirty="0">
                <a:latin typeface="Helvetica Light"/>
                <a:cs typeface="Helvetica Light"/>
              </a:rPr>
              <a:t>off-grid communities encompassing renew-able generation, batteries and a system of smart meters and pay-as-you-go technology.</a:t>
            </a:r>
          </a:p>
        </p:txBody>
      </p:sp>
      <p:sp>
        <p:nvSpPr>
          <p:cNvPr id="27" name="TextBox 26"/>
          <p:cNvSpPr txBox="1"/>
          <p:nvPr/>
        </p:nvSpPr>
        <p:spPr>
          <a:xfrm>
            <a:off x="6750050" y="1641231"/>
            <a:ext cx="2171700" cy="2296268"/>
          </a:xfrm>
          <a:prstGeom prst="rect">
            <a:avLst/>
          </a:prstGeom>
          <a:noFill/>
        </p:spPr>
        <p:txBody>
          <a:bodyPr wrap="square" rtlCol="0">
            <a:noAutofit/>
          </a:bodyPr>
          <a:lstStyle/>
          <a:p>
            <a:r>
              <a:rPr lang="en-US" sz="1400" b="1" dirty="0">
                <a:latin typeface="Helvetica"/>
                <a:ea typeface="Arial" charset="0"/>
                <a:cs typeface="Helvetica"/>
              </a:rPr>
              <a:t>Fuji Xerox </a:t>
            </a:r>
            <a:r>
              <a:rPr lang="en-US" sz="1400" b="1" dirty="0" smtClean="0">
                <a:latin typeface="Helvetica"/>
                <a:ea typeface="Arial" charset="0"/>
                <a:cs typeface="Helvetica"/>
              </a:rPr>
              <a:t/>
            </a:r>
            <a:br>
              <a:rPr lang="en-US" sz="1400" b="1" dirty="0" smtClean="0">
                <a:latin typeface="Helvetica"/>
                <a:ea typeface="Arial" charset="0"/>
                <a:cs typeface="Helvetica"/>
              </a:rPr>
            </a:br>
            <a:r>
              <a:rPr lang="en-US" sz="1400" dirty="0" smtClean="0">
                <a:latin typeface="Helvetica Light"/>
                <a:cs typeface="Helvetica Light"/>
              </a:rPr>
              <a:t>A </a:t>
            </a:r>
            <a:r>
              <a:rPr lang="en-US" sz="1400" dirty="0">
                <a:latin typeface="Helvetica Light"/>
                <a:cs typeface="Helvetica Light"/>
              </a:rPr>
              <a:t>communication platform using </a:t>
            </a:r>
            <a:r>
              <a:rPr lang="en-US" sz="1400" dirty="0" err="1">
                <a:latin typeface="Helvetica Light"/>
                <a:cs typeface="Helvetica Light"/>
              </a:rPr>
              <a:t>gamification</a:t>
            </a:r>
            <a:r>
              <a:rPr lang="en-US" sz="1400" dirty="0">
                <a:latin typeface="Helvetica Light"/>
                <a:cs typeface="Helvetica Light"/>
              </a:rPr>
              <a:t> and AI that allows employees to better connect, communicate and collaborate.</a:t>
            </a:r>
          </a:p>
        </p:txBody>
      </p:sp>
      <p:pic>
        <p:nvPicPr>
          <p:cNvPr id="5" name="Picture 4" descr="1814_logo_braske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59308" y="4188077"/>
            <a:ext cx="1371600" cy="685800"/>
          </a:xfrm>
          <a:prstGeom prst="rect">
            <a:avLst/>
          </a:prstGeom>
        </p:spPr>
      </p:pic>
      <p:pic>
        <p:nvPicPr>
          <p:cNvPr id="6" name="Picture 5" descr="1814_logo_ene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27614" y="4220646"/>
            <a:ext cx="1143000" cy="571500"/>
          </a:xfrm>
          <a:prstGeom prst="rect">
            <a:avLst/>
          </a:prstGeom>
        </p:spPr>
      </p:pic>
      <p:pic>
        <p:nvPicPr>
          <p:cNvPr id="10" name="Picture 9" descr="1814_logo_fuji_xerox.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99409" y="4173754"/>
            <a:ext cx="1872983" cy="685800"/>
          </a:xfrm>
          <a:prstGeom prst="rect">
            <a:avLst/>
          </a:prstGeom>
        </p:spPr>
      </p:pic>
      <p:sp>
        <p:nvSpPr>
          <p:cNvPr id="13" name="TextBox 12"/>
          <p:cNvSpPr txBox="1"/>
          <p:nvPr/>
        </p:nvSpPr>
        <p:spPr>
          <a:xfrm>
            <a:off x="2390775" y="1218203"/>
            <a:ext cx="3330573" cy="303803"/>
          </a:xfrm>
          <a:prstGeom prst="rect">
            <a:avLst/>
          </a:prstGeom>
          <a:noFill/>
        </p:spPr>
        <p:txBody>
          <a:bodyPr wrap="square" rtlCol="0">
            <a:noAutofit/>
          </a:bodyPr>
          <a:lstStyle/>
          <a:p>
            <a:r>
              <a:rPr lang="en-US" sz="1400" dirty="0" smtClean="0">
                <a:latin typeface="Helvetica Light"/>
                <a:cs typeface="Helvetica Light"/>
              </a:rPr>
              <a:t>Solutions developed include:</a:t>
            </a:r>
            <a:endParaRPr lang="en-US" sz="1400" dirty="0">
              <a:latin typeface="Helvetica Light"/>
              <a:cs typeface="Helvetica Light"/>
            </a:endParaRPr>
          </a:p>
        </p:txBody>
      </p:sp>
    </p:spTree>
    <p:extLst>
      <p:ext uri="{BB962C8B-B14F-4D97-AF65-F5344CB8AC3E}">
        <p14:creationId xmlns:p14="http://schemas.microsoft.com/office/powerpoint/2010/main" val="1149585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613" y="288925"/>
            <a:ext cx="5943600" cy="9144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Breakthrough Innovation for the SDGs Action Platform</a:t>
            </a:r>
          </a:p>
        </p:txBody>
      </p:sp>
      <p:sp>
        <p:nvSpPr>
          <p:cNvPr id="8" name="TextBox 7"/>
          <p:cNvSpPr txBox="1"/>
          <p:nvPr/>
        </p:nvSpPr>
        <p:spPr>
          <a:xfrm>
            <a:off x="6170614"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4.5</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9" name="TextBox 8"/>
          <p:cNvSpPr txBox="1"/>
          <p:nvPr/>
        </p:nvSpPr>
        <p:spPr>
          <a:xfrm>
            <a:off x="6178550" y="303803"/>
            <a:ext cx="2286000" cy="914400"/>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14" name="TextBox 13"/>
          <p:cNvSpPr txBox="1"/>
          <p:nvPr/>
        </p:nvSpPr>
        <p:spPr>
          <a:xfrm>
            <a:off x="201612" y="1218203"/>
            <a:ext cx="2171700" cy="2743200"/>
          </a:xfrm>
          <a:prstGeom prst="rect">
            <a:avLst/>
          </a:prstGeom>
          <a:noFill/>
        </p:spPr>
        <p:txBody>
          <a:bodyPr wrap="square" rtlCol="0">
            <a:noAutofit/>
          </a:bodyPr>
          <a:lstStyle/>
          <a:p>
            <a:r>
              <a:rPr lang="en-US" sz="1400" b="1" dirty="0" err="1" smtClean="0">
                <a:latin typeface="Helvetica"/>
                <a:ea typeface="Arial" charset="0"/>
                <a:cs typeface="Helvetica"/>
              </a:rPr>
              <a:t>Iberdrola</a:t>
            </a:r>
            <a:r>
              <a:rPr lang="en-US" sz="1400" b="1" dirty="0">
                <a:latin typeface="Helvetica"/>
                <a:ea typeface="Arial" charset="0"/>
                <a:cs typeface="Helvetica"/>
              </a:rPr>
              <a:t> </a:t>
            </a:r>
            <a:endParaRPr lang="en-US" sz="1400" b="1" dirty="0" smtClean="0">
              <a:latin typeface="Helvetica"/>
              <a:ea typeface="Arial" charset="0"/>
              <a:cs typeface="Helvetica"/>
            </a:endParaRPr>
          </a:p>
          <a:p>
            <a:r>
              <a:rPr lang="en-US" sz="1400" dirty="0" smtClean="0">
                <a:latin typeface="Helvetica Light"/>
                <a:ea typeface="Arial" charset="0"/>
                <a:cs typeface="Helvetica Light"/>
              </a:rPr>
              <a:t>An </a:t>
            </a:r>
            <a:r>
              <a:rPr lang="en-US" sz="1400" dirty="0">
                <a:latin typeface="Helvetica Light"/>
                <a:ea typeface="Arial" charset="0"/>
                <a:cs typeface="Helvetica Light"/>
              </a:rPr>
              <a:t>energy bank allowing </a:t>
            </a:r>
            <a:r>
              <a:rPr lang="en-US" sz="1400" dirty="0" smtClean="0">
                <a:latin typeface="Helvetica Light"/>
                <a:ea typeface="Arial" charset="0"/>
                <a:cs typeface="Helvetica Light"/>
              </a:rPr>
              <a:t>users to purchase ‘days of energy’ (</a:t>
            </a:r>
            <a:r>
              <a:rPr lang="en-US" sz="1400" dirty="0">
                <a:latin typeface="Helvetica Light"/>
                <a:ea typeface="Arial" charset="0"/>
                <a:cs typeface="Helvetica Light"/>
              </a:rPr>
              <a:t>instead of </a:t>
            </a:r>
            <a:r>
              <a:rPr lang="en-US" sz="1400" dirty="0" smtClean="0">
                <a:latin typeface="Helvetica Light"/>
                <a:ea typeface="Arial" charset="0"/>
                <a:cs typeface="Helvetica Light"/>
              </a:rPr>
              <a:t>kwh) at a </a:t>
            </a:r>
            <a:r>
              <a:rPr lang="en-US" sz="1400" dirty="0">
                <a:latin typeface="Helvetica Light"/>
                <a:ea typeface="Arial" charset="0"/>
                <a:cs typeface="Helvetica Light"/>
              </a:rPr>
              <a:t>cheaper rate up-front.</a:t>
            </a:r>
          </a:p>
        </p:txBody>
      </p:sp>
      <p:sp>
        <p:nvSpPr>
          <p:cNvPr id="21" name="TextBox 20"/>
          <p:cNvSpPr txBox="1"/>
          <p:nvPr/>
        </p:nvSpPr>
        <p:spPr>
          <a:xfrm>
            <a:off x="2408238" y="1218203"/>
            <a:ext cx="2171700" cy="2743200"/>
          </a:xfrm>
          <a:prstGeom prst="rect">
            <a:avLst/>
          </a:prstGeom>
          <a:noFill/>
        </p:spPr>
        <p:txBody>
          <a:bodyPr wrap="square" rtlCol="0">
            <a:noAutofit/>
          </a:bodyPr>
          <a:lstStyle/>
          <a:p>
            <a:r>
              <a:rPr lang="en-US" sz="1400" b="1" dirty="0" err="1" smtClean="0">
                <a:latin typeface="Helvetica"/>
                <a:ea typeface="Arial" charset="0"/>
                <a:cs typeface="Helvetica"/>
              </a:rPr>
              <a:t>Natura</a:t>
            </a:r>
            <a:r>
              <a:rPr lang="en-US" sz="1400" b="1" dirty="0">
                <a:latin typeface="Helvetica"/>
                <a:ea typeface="Arial" charset="0"/>
                <a:cs typeface="Helvetica"/>
              </a:rPr>
              <a:t> </a:t>
            </a:r>
            <a:endParaRPr lang="en-US" sz="1400" b="1" dirty="0" smtClean="0">
              <a:latin typeface="Helvetica"/>
              <a:ea typeface="Arial" charset="0"/>
              <a:cs typeface="Helvetica"/>
            </a:endParaRPr>
          </a:p>
          <a:p>
            <a:r>
              <a:rPr lang="en-US" sz="1400" dirty="0" smtClean="0">
                <a:latin typeface="Helvetica Light"/>
                <a:ea typeface="Arial" charset="0"/>
                <a:cs typeface="Helvetica Light"/>
              </a:rPr>
              <a:t>An </a:t>
            </a:r>
            <a:r>
              <a:rPr lang="en-US" sz="1400" dirty="0">
                <a:latin typeface="Helvetica Light"/>
                <a:ea typeface="Arial" charset="0"/>
                <a:cs typeface="Helvetica Light"/>
              </a:rPr>
              <a:t>app combining gamification, AI and Big Data that promotes collaboration whilst providing increased business </a:t>
            </a:r>
            <a:r>
              <a:rPr lang="en-US" sz="1400" dirty="0" smtClean="0">
                <a:latin typeface="Helvetica Light"/>
                <a:ea typeface="Arial" charset="0"/>
                <a:cs typeface="Helvetica Light"/>
              </a:rPr>
              <a:t>opportunities </a:t>
            </a:r>
            <a:r>
              <a:rPr lang="en-US" sz="1400" dirty="0">
                <a:latin typeface="Helvetica Light"/>
                <a:ea typeface="Arial" charset="0"/>
                <a:cs typeface="Helvetica Light"/>
              </a:rPr>
              <a:t>to its sales consultants.</a:t>
            </a:r>
          </a:p>
        </p:txBody>
      </p:sp>
      <p:sp>
        <p:nvSpPr>
          <p:cNvPr id="22" name="TextBox 21"/>
          <p:cNvSpPr txBox="1"/>
          <p:nvPr/>
        </p:nvSpPr>
        <p:spPr>
          <a:xfrm>
            <a:off x="6750051" y="1218203"/>
            <a:ext cx="2171700" cy="2743200"/>
          </a:xfrm>
          <a:prstGeom prst="rect">
            <a:avLst/>
          </a:prstGeom>
          <a:noFill/>
        </p:spPr>
        <p:txBody>
          <a:bodyPr wrap="square" rtlCol="0">
            <a:noAutofit/>
          </a:bodyPr>
          <a:lstStyle/>
          <a:p>
            <a:r>
              <a:rPr lang="en-US" sz="1400" b="1" dirty="0" smtClean="0">
                <a:latin typeface="Helvetica"/>
                <a:ea typeface="Arial" charset="0"/>
                <a:cs typeface="Helvetica"/>
              </a:rPr>
              <a:t>Sumitomo </a:t>
            </a:r>
          </a:p>
          <a:p>
            <a:r>
              <a:rPr lang="en-US" sz="1400" dirty="0" smtClean="0">
                <a:latin typeface="Helvetica Light"/>
                <a:ea typeface="Arial" charset="0"/>
                <a:cs typeface="Helvetica Light"/>
              </a:rPr>
              <a:t>Biosensors </a:t>
            </a:r>
            <a:r>
              <a:rPr lang="en-US" sz="1400" dirty="0">
                <a:latin typeface="Helvetica Light"/>
                <a:ea typeface="Arial" charset="0"/>
                <a:cs typeface="Helvetica Light"/>
              </a:rPr>
              <a:t>that help farmers measure crop maturity alongside an app offering farmers predictive analytics to make smarter harvesting decisions.</a:t>
            </a:r>
          </a:p>
        </p:txBody>
      </p:sp>
      <p:sp>
        <p:nvSpPr>
          <p:cNvPr id="26" name="TextBox 25"/>
          <p:cNvSpPr txBox="1"/>
          <p:nvPr/>
        </p:nvSpPr>
        <p:spPr>
          <a:xfrm>
            <a:off x="4578351" y="1203325"/>
            <a:ext cx="2171700" cy="2743200"/>
          </a:xfrm>
          <a:prstGeom prst="rect">
            <a:avLst/>
          </a:prstGeom>
          <a:noFill/>
        </p:spPr>
        <p:txBody>
          <a:bodyPr wrap="square" rtlCol="0">
            <a:noAutofit/>
          </a:bodyPr>
          <a:lstStyle/>
          <a:p>
            <a:pPr fontAlgn="t"/>
            <a:r>
              <a:rPr lang="en-US" sz="1400" b="1" dirty="0" smtClean="0">
                <a:latin typeface="Helvetica"/>
                <a:ea typeface="Arial" charset="0"/>
                <a:cs typeface="Helvetica"/>
              </a:rPr>
              <a:t>Nestlé </a:t>
            </a:r>
          </a:p>
          <a:p>
            <a:pPr fontAlgn="t"/>
            <a:r>
              <a:rPr lang="en-US" sz="1400" dirty="0" smtClean="0">
                <a:latin typeface="Helvetica Light"/>
                <a:cs typeface="Helvetica Light"/>
              </a:rPr>
              <a:t>A </a:t>
            </a:r>
            <a:r>
              <a:rPr lang="en-US" sz="1400" dirty="0">
                <a:latin typeface="Helvetica Light"/>
                <a:cs typeface="Helvetica Light"/>
              </a:rPr>
              <a:t>digital app using Big Data and AI to help users minimize food waste by managing their groceries and planning their meals</a:t>
            </a:r>
            <a:r>
              <a:rPr lang="en-US" sz="1400" dirty="0" smtClean="0">
                <a:latin typeface="Helvetica Light"/>
                <a:cs typeface="Helvetica Light"/>
              </a:rPr>
              <a:t>.</a:t>
            </a:r>
          </a:p>
          <a:p>
            <a:pPr fontAlgn="t"/>
            <a:endParaRPr lang="en-US" sz="1400" dirty="0">
              <a:latin typeface="Helvetica Light"/>
              <a:cs typeface="Helvetica Light"/>
            </a:endParaRPr>
          </a:p>
        </p:txBody>
      </p:sp>
      <p:pic>
        <p:nvPicPr>
          <p:cNvPr id="2" name="Picture 1" descr="1814_logo_iberdrol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2348" y="4194358"/>
            <a:ext cx="1371600" cy="685800"/>
          </a:xfrm>
          <a:prstGeom prst="rect">
            <a:avLst/>
          </a:prstGeom>
        </p:spPr>
      </p:pic>
      <p:pic>
        <p:nvPicPr>
          <p:cNvPr id="4" name="Picture 3" descr="1814_logo_natura.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0367" y="4151026"/>
            <a:ext cx="935182" cy="685800"/>
          </a:xfrm>
          <a:prstGeom prst="rect">
            <a:avLst/>
          </a:prstGeom>
        </p:spPr>
      </p:pic>
      <p:pic>
        <p:nvPicPr>
          <p:cNvPr id="5" name="Picture 4" descr="1814_logo_nestl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06950" y="4320482"/>
            <a:ext cx="1371600" cy="685800"/>
          </a:xfrm>
          <a:prstGeom prst="rect">
            <a:avLst/>
          </a:prstGeom>
        </p:spPr>
      </p:pic>
      <p:pic>
        <p:nvPicPr>
          <p:cNvPr id="6" name="Picture 5" descr="1814_logo_sumitomo.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21501" y="4537258"/>
            <a:ext cx="1828800" cy="252248"/>
          </a:xfrm>
          <a:prstGeom prst="rect">
            <a:avLst/>
          </a:prstGeom>
        </p:spPr>
      </p:pic>
    </p:spTree>
    <p:extLst>
      <p:ext uri="{BB962C8B-B14F-4D97-AF65-F5344CB8AC3E}">
        <p14:creationId xmlns:p14="http://schemas.microsoft.com/office/powerpoint/2010/main" val="1380036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076" y="288925"/>
            <a:ext cx="5943600" cy="643355"/>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Get in touch</a:t>
            </a:r>
          </a:p>
        </p:txBody>
      </p:sp>
      <p:sp>
        <p:nvSpPr>
          <p:cNvPr id="6" name="TextBox 5"/>
          <p:cNvSpPr txBox="1"/>
          <p:nvPr/>
        </p:nvSpPr>
        <p:spPr>
          <a:xfrm>
            <a:off x="6162677"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4.6</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8" name="TextBox 7"/>
          <p:cNvSpPr txBox="1"/>
          <p:nvPr/>
        </p:nvSpPr>
        <p:spPr>
          <a:xfrm>
            <a:off x="6174286" y="307975"/>
            <a:ext cx="2286000" cy="914400"/>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9" name="Rectangle 8"/>
          <p:cNvSpPr/>
          <p:nvPr/>
        </p:nvSpPr>
        <p:spPr>
          <a:xfrm>
            <a:off x="1390175" y="3940175"/>
            <a:ext cx="2548187" cy="93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solidFill>
                  <a:schemeClr val="bg2">
                    <a:lumMod val="50000"/>
                  </a:schemeClr>
                </a:solidFill>
                <a:latin typeface="Helvetica Light"/>
                <a:ea typeface="Arial" charset="0"/>
                <a:cs typeface="Helvetica Light"/>
              </a:rPr>
              <a:t>For information on the Breakthrough Innovation Action </a:t>
            </a:r>
            <a:r>
              <a:rPr lang="en-US" sz="1000" dirty="0" smtClean="0">
                <a:solidFill>
                  <a:schemeClr val="bg2">
                    <a:lumMod val="50000"/>
                  </a:schemeClr>
                </a:solidFill>
                <a:latin typeface="Helvetica Light"/>
                <a:ea typeface="Arial" charset="0"/>
                <a:cs typeface="Helvetica Light"/>
              </a:rPr>
              <a:t>Platform, contact:</a:t>
            </a:r>
            <a:endParaRPr lang="en-US" sz="1000" dirty="0">
              <a:solidFill>
                <a:schemeClr val="bg2">
                  <a:lumMod val="50000"/>
                </a:schemeClr>
              </a:solidFill>
              <a:latin typeface="Helvetica Light"/>
              <a:ea typeface="Arial" charset="0"/>
              <a:cs typeface="Helvetica Light"/>
            </a:endParaRPr>
          </a:p>
          <a:p>
            <a:r>
              <a:rPr lang="en-US" sz="1000" dirty="0" err="1">
                <a:solidFill>
                  <a:schemeClr val="tx1"/>
                </a:solidFill>
                <a:latin typeface="Helvetica Light"/>
                <a:ea typeface="Arial" charset="0"/>
                <a:cs typeface="Helvetica Light"/>
              </a:rPr>
              <a:t>Rosedel</a:t>
            </a:r>
            <a:r>
              <a:rPr lang="en-US" sz="1000" dirty="0">
                <a:solidFill>
                  <a:schemeClr val="tx1"/>
                </a:solidFill>
                <a:latin typeface="Helvetica Light"/>
                <a:ea typeface="Arial" charset="0"/>
                <a:cs typeface="Helvetica Light"/>
              </a:rPr>
              <a:t> Davies-</a:t>
            </a:r>
            <a:r>
              <a:rPr lang="en-US" sz="1000" dirty="0" err="1">
                <a:solidFill>
                  <a:schemeClr val="tx1"/>
                </a:solidFill>
                <a:latin typeface="Helvetica Light"/>
                <a:ea typeface="Arial" charset="0"/>
                <a:cs typeface="Helvetica Light"/>
              </a:rPr>
              <a:t>Adewebi</a:t>
            </a:r>
            <a:endParaRPr lang="en-US" sz="1000" dirty="0">
              <a:solidFill>
                <a:schemeClr val="tx1"/>
              </a:solidFill>
              <a:latin typeface="Helvetica Light"/>
              <a:ea typeface="Arial" charset="0"/>
              <a:cs typeface="Helvetica Light"/>
            </a:endParaRPr>
          </a:p>
          <a:p>
            <a:r>
              <a:rPr lang="en-US" sz="1000" dirty="0">
                <a:solidFill>
                  <a:schemeClr val="tx1"/>
                </a:solidFill>
                <a:latin typeface="Helvetica Light"/>
                <a:ea typeface="Arial" charset="0"/>
                <a:cs typeface="Helvetica Light"/>
              </a:rPr>
              <a:t>Senior Manager, UN Global Compact </a:t>
            </a:r>
            <a:r>
              <a:rPr lang="en-US" sz="1000" dirty="0">
                <a:solidFill>
                  <a:schemeClr val="bg2">
                    <a:lumMod val="50000"/>
                  </a:schemeClr>
                </a:solidFill>
                <a:latin typeface="Helvetica Light"/>
                <a:ea typeface="Arial" charset="0"/>
                <a:cs typeface="Helvetica Light"/>
                <a:hlinkClick r:id="rId3"/>
              </a:rPr>
              <a:t>rdaviesadewebi@unglobalcompact.org</a:t>
            </a:r>
            <a:r>
              <a:rPr lang="en-US" sz="1000" dirty="0">
                <a:solidFill>
                  <a:schemeClr val="bg2">
                    <a:lumMod val="50000"/>
                  </a:schemeClr>
                </a:solidFill>
                <a:latin typeface="Helvetica Light"/>
                <a:ea typeface="Arial" charset="0"/>
                <a:cs typeface="Helvetica Light"/>
              </a:rPr>
              <a:t> </a:t>
            </a:r>
          </a:p>
        </p:txBody>
      </p:sp>
      <p:sp>
        <p:nvSpPr>
          <p:cNvPr id="11" name="TextBox 10"/>
          <p:cNvSpPr txBox="1"/>
          <p:nvPr/>
        </p:nvSpPr>
        <p:spPr>
          <a:xfrm>
            <a:off x="1387000" y="1203325"/>
            <a:ext cx="2548187" cy="2736850"/>
          </a:xfrm>
          <a:prstGeom prst="rect">
            <a:avLst/>
          </a:prstGeom>
          <a:noFill/>
        </p:spPr>
        <p:txBody>
          <a:bodyPr wrap="square" rtlCol="0">
            <a:noAutofit/>
          </a:bodyPr>
          <a:lstStyle/>
          <a:p>
            <a:r>
              <a:rPr lang="en-US" sz="1403" dirty="0" smtClean="0">
                <a:latin typeface="Arial" charset="0"/>
                <a:ea typeface="Arial" charset="0"/>
                <a:cs typeface="Arial" charset="0"/>
              </a:rPr>
              <a:t>The </a:t>
            </a:r>
            <a:r>
              <a:rPr lang="en-US" sz="1403" dirty="0">
                <a:latin typeface="Arial" charset="0"/>
                <a:ea typeface="Arial" charset="0"/>
                <a:cs typeface="Arial" charset="0"/>
              </a:rPr>
              <a:t>UN Global Compact is a leadership platform for the development, implementation and disclosure of responsible corporate practices. It is the largest corporate sustainability initiative in the world, with more than 9,000 companies and 3,000 non-business signatories globally. </a:t>
            </a:r>
          </a:p>
        </p:txBody>
      </p:sp>
      <p:sp>
        <p:nvSpPr>
          <p:cNvPr id="12" name="TextBox 11"/>
          <p:cNvSpPr txBox="1"/>
          <p:nvPr/>
        </p:nvSpPr>
        <p:spPr>
          <a:xfrm>
            <a:off x="6178550" y="1222375"/>
            <a:ext cx="2743200" cy="2717800"/>
          </a:xfrm>
          <a:prstGeom prst="rect">
            <a:avLst/>
          </a:prstGeom>
          <a:noFill/>
        </p:spPr>
        <p:txBody>
          <a:bodyPr wrap="square" rtlCol="0">
            <a:noAutofit/>
          </a:bodyPr>
          <a:lstStyle/>
          <a:p>
            <a:r>
              <a:rPr lang="en-US" sz="1403" dirty="0" err="1" smtClean="0">
                <a:latin typeface="Arial" charset="0"/>
                <a:ea typeface="Arial" charset="0"/>
                <a:cs typeface="Arial" charset="0"/>
              </a:rPr>
              <a:t>Volans</a:t>
            </a:r>
            <a:r>
              <a:rPr lang="en-US" sz="1403" dirty="0" smtClean="0">
                <a:latin typeface="Arial" charset="0"/>
                <a:ea typeface="Arial" charset="0"/>
                <a:cs typeface="Arial" charset="0"/>
              </a:rPr>
              <a:t> </a:t>
            </a:r>
            <a:r>
              <a:rPr lang="en-US" sz="1403" dirty="0">
                <a:latin typeface="Arial" charset="0"/>
                <a:ea typeface="Arial" charset="0"/>
                <a:cs typeface="Arial" charset="0"/>
              </a:rPr>
              <a:t>is a London-based transformation agency. We work with global companies, innovators, government actors and civil society to help them move beyond incremental change to address systemic challenges. Our work is focused on stretching thinking, mindsets and </a:t>
            </a:r>
            <a:r>
              <a:rPr lang="en-US" sz="1403" dirty="0" smtClean="0">
                <a:latin typeface="Arial" charset="0"/>
                <a:ea typeface="Arial" charset="0"/>
                <a:cs typeface="Arial" charset="0"/>
              </a:rPr>
              <a:t>behaviors</a:t>
            </a:r>
            <a:r>
              <a:rPr lang="en-US" sz="1403" dirty="0">
                <a:latin typeface="Arial" charset="0"/>
                <a:ea typeface="Arial" charset="0"/>
                <a:cs typeface="Arial" charset="0"/>
              </a:rPr>
              <a:t>. </a:t>
            </a:r>
          </a:p>
        </p:txBody>
      </p:sp>
      <p:sp>
        <p:nvSpPr>
          <p:cNvPr id="13" name="Rectangle 12"/>
          <p:cNvSpPr/>
          <p:nvPr/>
        </p:nvSpPr>
        <p:spPr>
          <a:xfrm>
            <a:off x="6178550" y="3940176"/>
            <a:ext cx="2735264" cy="93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solidFill>
                  <a:schemeClr val="bg2">
                    <a:lumMod val="50000"/>
                  </a:schemeClr>
                </a:solidFill>
                <a:latin typeface="Helvetica Light"/>
                <a:ea typeface="Arial" charset="0"/>
                <a:cs typeface="Helvetica Light"/>
              </a:rPr>
              <a:t>For information on Project Breakthrough </a:t>
            </a:r>
            <a:r>
              <a:rPr lang="en-US" sz="1000" dirty="0" smtClean="0">
                <a:solidFill>
                  <a:schemeClr val="bg2">
                    <a:lumMod val="50000"/>
                  </a:schemeClr>
                </a:solidFill>
                <a:latin typeface="Helvetica Light"/>
                <a:ea typeface="Arial" charset="0"/>
                <a:cs typeface="Helvetica Light"/>
              </a:rPr>
              <a:t/>
            </a:r>
            <a:br>
              <a:rPr lang="en-US" sz="1000" dirty="0" smtClean="0">
                <a:solidFill>
                  <a:schemeClr val="bg2">
                    <a:lumMod val="50000"/>
                  </a:schemeClr>
                </a:solidFill>
                <a:latin typeface="Helvetica Light"/>
                <a:ea typeface="Arial" charset="0"/>
                <a:cs typeface="Helvetica Light"/>
              </a:rPr>
            </a:br>
            <a:r>
              <a:rPr lang="en-US" sz="1000" dirty="0" smtClean="0">
                <a:solidFill>
                  <a:schemeClr val="bg2">
                    <a:lumMod val="50000"/>
                  </a:schemeClr>
                </a:solidFill>
                <a:latin typeface="Helvetica Light"/>
                <a:ea typeface="Arial" charset="0"/>
                <a:cs typeface="Helvetica Light"/>
              </a:rPr>
              <a:t>and other Volans initiatives, contact:</a:t>
            </a:r>
          </a:p>
          <a:p>
            <a:r>
              <a:rPr lang="en-US" sz="1000" dirty="0" smtClean="0">
                <a:solidFill>
                  <a:schemeClr val="tx1"/>
                </a:solidFill>
                <a:latin typeface="Helvetica Light"/>
                <a:ea typeface="Arial" charset="0"/>
                <a:cs typeface="Helvetica Light"/>
              </a:rPr>
              <a:t>Richard Roberts</a:t>
            </a:r>
            <a:endParaRPr lang="en-US" sz="1000" dirty="0">
              <a:solidFill>
                <a:schemeClr val="tx1"/>
              </a:solidFill>
              <a:latin typeface="Helvetica Light"/>
              <a:ea typeface="Arial" charset="0"/>
              <a:cs typeface="Helvetica Light"/>
            </a:endParaRPr>
          </a:p>
          <a:p>
            <a:r>
              <a:rPr lang="en-US" sz="1000" dirty="0">
                <a:solidFill>
                  <a:schemeClr val="tx1"/>
                </a:solidFill>
                <a:latin typeface="Helvetica Light"/>
                <a:ea typeface="Arial" charset="0"/>
                <a:cs typeface="Helvetica Light"/>
              </a:rPr>
              <a:t>Project Breakthrough Lead, Volans</a:t>
            </a:r>
          </a:p>
          <a:p>
            <a:r>
              <a:rPr lang="en-US" sz="1000" dirty="0">
                <a:solidFill>
                  <a:schemeClr val="bg2">
                    <a:lumMod val="50000"/>
                  </a:schemeClr>
                </a:solidFill>
                <a:latin typeface="Helvetica Light"/>
                <a:ea typeface="Arial" charset="0"/>
                <a:cs typeface="Helvetica Light"/>
                <a:hlinkClick r:id="rId4"/>
              </a:rPr>
              <a:t>r.roberts@volans.com</a:t>
            </a:r>
            <a:r>
              <a:rPr lang="en-US" sz="1000" dirty="0">
                <a:solidFill>
                  <a:schemeClr val="bg2">
                    <a:lumMod val="50000"/>
                  </a:schemeClr>
                </a:solidFill>
                <a:latin typeface="Helvetica Light"/>
                <a:ea typeface="Arial" charset="0"/>
                <a:cs typeface="Helvetica Light"/>
              </a:rPr>
              <a:t> </a:t>
            </a:r>
          </a:p>
        </p:txBody>
      </p:sp>
      <p:pic>
        <p:nvPicPr>
          <p:cNvPr id="2" name="Picture 1" descr="1787_logo_volans_CMYK.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29200" y="1222375"/>
            <a:ext cx="914400" cy="642310"/>
          </a:xfrm>
          <a:prstGeom prst="rect">
            <a:avLst/>
          </a:prstGeom>
        </p:spPr>
      </p:pic>
      <p:pic>
        <p:nvPicPr>
          <p:cNvPr id="3" name="Picture 2" descr="1814_logo_UNGC.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1613" y="1222375"/>
            <a:ext cx="1143000" cy="685800"/>
          </a:xfrm>
          <a:prstGeom prst="rect">
            <a:avLst/>
          </a:prstGeom>
        </p:spPr>
      </p:pic>
    </p:spTree>
    <p:extLst>
      <p:ext uri="{BB962C8B-B14F-4D97-AF65-F5344CB8AC3E}">
        <p14:creationId xmlns:p14="http://schemas.microsoft.com/office/powerpoint/2010/main" val="180516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31775" y="1203325"/>
            <a:ext cx="8686800" cy="2743200"/>
          </a:xfrm>
          <a:prstGeom prst="rect">
            <a:avLst/>
          </a:prstGeom>
          <a:noFill/>
        </p:spPr>
        <p:txBody>
          <a:bodyPr wrap="square" rtlCol="0">
            <a:noAutofit/>
          </a:bodyPr>
          <a:lstStyle/>
          <a:p>
            <a:r>
              <a:rPr lang="en-GB" sz="3600" dirty="0" smtClean="0">
                <a:solidFill>
                  <a:schemeClr val="bg1"/>
                </a:solidFill>
                <a:latin typeface="Helvetica Light"/>
                <a:cs typeface="Helvetica Light"/>
              </a:rPr>
              <a:t>A new growth story</a:t>
            </a:r>
            <a:endParaRPr lang="en-US" sz="3600" dirty="0" smtClean="0">
              <a:solidFill>
                <a:schemeClr val="bg1"/>
              </a:solidFill>
              <a:latin typeface="Helvetica Light"/>
              <a:cs typeface="Helvetica Light"/>
            </a:endParaRPr>
          </a:p>
        </p:txBody>
      </p:sp>
      <p:sp>
        <p:nvSpPr>
          <p:cNvPr id="3" name="TextBox 2"/>
          <p:cNvSpPr txBox="1"/>
          <p:nvPr/>
        </p:nvSpPr>
        <p:spPr>
          <a:xfrm>
            <a:off x="6174286" y="282575"/>
            <a:ext cx="2741114" cy="914400"/>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1.0</a:t>
            </a:r>
            <a:endParaRPr lang="en-US" sz="1400" dirty="0">
              <a:solidFill>
                <a:schemeClr val="bg1"/>
              </a:solidFill>
              <a:latin typeface="Helvetica Light"/>
              <a:cs typeface="Helvetica Light"/>
            </a:endParaRPr>
          </a:p>
        </p:txBody>
      </p:sp>
      <p:sp>
        <p:nvSpPr>
          <p:cNvPr id="4" name="TextBox 3"/>
          <p:cNvSpPr txBox="1"/>
          <p:nvPr/>
        </p:nvSpPr>
        <p:spPr>
          <a:xfrm>
            <a:off x="6177461" y="288925"/>
            <a:ext cx="2741114" cy="914400"/>
          </a:xfrm>
          <a:prstGeom prst="rect">
            <a:avLst/>
          </a:prstGeom>
          <a:noFill/>
        </p:spPr>
        <p:txBody>
          <a:bodyPr wrap="square" rtlCol="0">
            <a:noAutofit/>
          </a:bodyPr>
          <a:lstStyle/>
          <a:p>
            <a:r>
              <a:rPr lang="en-US" sz="1400" dirty="0">
                <a:solidFill>
                  <a:schemeClr val="bg1"/>
                </a:solidFill>
                <a:latin typeface="Helvetica Light"/>
                <a:cs typeface="Helvetica Light"/>
              </a:rPr>
              <a:t>The Breakthrough Pitch </a:t>
            </a:r>
          </a:p>
        </p:txBody>
      </p:sp>
    </p:spTree>
    <p:extLst>
      <p:ext uri="{BB962C8B-B14F-4D97-AF65-F5344CB8AC3E}">
        <p14:creationId xmlns:p14="http://schemas.microsoft.com/office/powerpoint/2010/main" val="2089650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216025"/>
            <a:ext cx="2743200" cy="3663950"/>
          </a:xfrm>
          <a:prstGeom prst="rect">
            <a:avLst/>
          </a:prstGeom>
          <a:noFill/>
        </p:spPr>
        <p:txBody>
          <a:bodyPr wrap="square" rtlCol="0">
            <a:noAutofit/>
          </a:bodyPr>
          <a:lstStyle/>
          <a:p>
            <a:r>
              <a:rPr lang="en-GB" sz="1400" b="1" dirty="0">
                <a:solidFill>
                  <a:schemeClr val="tx2"/>
                </a:solidFill>
                <a:latin typeface="Helvetica"/>
                <a:cs typeface="Helvetica"/>
              </a:rPr>
              <a:t>The Sustainable Development Goals (SDGs) are a market agenda for the 2020s</a:t>
            </a:r>
            <a:r>
              <a:rPr lang="en-GB" sz="1400" b="1" dirty="0" smtClean="0">
                <a:solidFill>
                  <a:schemeClr val="tx2"/>
                </a:solidFill>
                <a:latin typeface="Helvetica"/>
                <a:cs typeface="Helvetica"/>
              </a:rPr>
              <a:t>—</a:t>
            </a:r>
            <a:br>
              <a:rPr lang="en-GB" sz="1400" b="1" dirty="0" smtClean="0">
                <a:solidFill>
                  <a:schemeClr val="tx2"/>
                </a:solidFill>
                <a:latin typeface="Helvetica"/>
                <a:cs typeface="Helvetica"/>
              </a:rPr>
            </a:br>
            <a:r>
              <a:rPr lang="en-GB" sz="1400" b="1" dirty="0" smtClean="0">
                <a:solidFill>
                  <a:schemeClr val="tx2"/>
                </a:solidFill>
                <a:latin typeface="Helvetica"/>
                <a:cs typeface="Helvetica"/>
              </a:rPr>
              <a:t>in </a:t>
            </a:r>
            <a:r>
              <a:rPr lang="en-GB" sz="1400" b="1" dirty="0">
                <a:solidFill>
                  <a:schemeClr val="tx2"/>
                </a:solidFill>
                <a:latin typeface="Helvetica"/>
                <a:cs typeface="Helvetica"/>
              </a:rPr>
              <a:t>effect, a purchase order from the future. </a:t>
            </a:r>
            <a:endParaRPr lang="en-GB" sz="1400" b="1" dirty="0" smtClean="0">
              <a:solidFill>
                <a:schemeClr val="tx2"/>
              </a:solidFill>
              <a:latin typeface="Helvetica"/>
              <a:cs typeface="Helvetica"/>
            </a:endParaRPr>
          </a:p>
          <a:p>
            <a:endParaRPr lang="en-GB" sz="1400" dirty="0">
              <a:solidFill>
                <a:schemeClr val="tx2"/>
              </a:solidFill>
              <a:latin typeface="Helvetica Light"/>
              <a:cs typeface="Helvetica Light"/>
            </a:endParaRPr>
          </a:p>
          <a:p>
            <a:r>
              <a:rPr lang="en-GB" sz="1400" dirty="0" smtClean="0">
                <a:solidFill>
                  <a:schemeClr val="tx2"/>
                </a:solidFill>
                <a:latin typeface="Helvetica Light"/>
                <a:cs typeface="Helvetica Light"/>
              </a:rPr>
              <a:t>While </a:t>
            </a:r>
            <a:r>
              <a:rPr lang="en-GB" sz="1400" dirty="0">
                <a:solidFill>
                  <a:schemeClr val="tx2"/>
                </a:solidFill>
                <a:latin typeface="Helvetica Light"/>
                <a:cs typeface="Helvetica Light"/>
              </a:rPr>
              <a:t>many champions of the SDGs </a:t>
            </a:r>
            <a:r>
              <a:rPr lang="en-GB" sz="1400" dirty="0" smtClean="0">
                <a:solidFill>
                  <a:schemeClr val="tx2"/>
                </a:solidFill>
                <a:latin typeface="Helvetica Light"/>
                <a:cs typeface="Helvetica Light"/>
              </a:rPr>
              <a:t>focus on </a:t>
            </a:r>
            <a:r>
              <a:rPr lang="en-GB" sz="1400" dirty="0">
                <a:solidFill>
                  <a:schemeClr val="tx2"/>
                </a:solidFill>
                <a:latin typeface="Helvetica Light"/>
                <a:cs typeface="Helvetica Light"/>
              </a:rPr>
              <a:t>incremental change, the Goals also represent an exponential change agenda. </a:t>
            </a:r>
            <a:r>
              <a:rPr lang="en-GB" sz="1400" dirty="0" smtClean="0">
                <a:solidFill>
                  <a:schemeClr val="tx2"/>
                </a:solidFill>
                <a:latin typeface="Helvetica Light"/>
                <a:cs typeface="Helvetica Light"/>
              </a:rPr>
              <a:t>Even </a:t>
            </a:r>
            <a:r>
              <a:rPr lang="en-GB" sz="1400" dirty="0">
                <a:solidFill>
                  <a:schemeClr val="tx2"/>
                </a:solidFill>
                <a:latin typeface="Helvetica Light"/>
                <a:cs typeface="Helvetica Light"/>
              </a:rPr>
              <a:t>if they targeted 2050, rather than 2030, goals like </a:t>
            </a:r>
            <a:r>
              <a:rPr lang="en-GB" sz="1400" dirty="0" smtClean="0">
                <a:solidFill>
                  <a:schemeClr val="tx2"/>
                </a:solidFill>
                <a:latin typeface="Helvetica Light"/>
                <a:cs typeface="Helvetica Light"/>
              </a:rPr>
              <a:t>‘</a:t>
            </a:r>
            <a:r>
              <a:rPr lang="en-GB" sz="1400" dirty="0">
                <a:solidFill>
                  <a:schemeClr val="tx2"/>
                </a:solidFill>
                <a:latin typeface="Helvetica Light"/>
                <a:cs typeface="Helvetica Light"/>
              </a:rPr>
              <a:t>No Poverty’ and ‘Zero Hunger’ would demand exponential progress.</a:t>
            </a:r>
          </a:p>
        </p:txBody>
      </p:sp>
      <p:sp>
        <p:nvSpPr>
          <p:cNvPr id="7" name="TextBox 6"/>
          <p:cNvSpPr txBox="1"/>
          <p:nvPr/>
        </p:nvSpPr>
        <p:spPr>
          <a:xfrm>
            <a:off x="227012" y="288925"/>
            <a:ext cx="4154487" cy="914400"/>
          </a:xfrm>
          <a:prstGeom prst="rect">
            <a:avLst/>
          </a:prstGeom>
          <a:noFill/>
        </p:spPr>
        <p:txBody>
          <a:bodyPr wrap="square" rtlCol="0">
            <a:noAutofit/>
          </a:bodyPr>
          <a:lstStyle/>
          <a:p>
            <a:r>
              <a:rPr lang="en-US" sz="1400" b="1" dirty="0">
                <a:solidFill>
                  <a:schemeClr val="tx2">
                    <a:lumMod val="50000"/>
                    <a:lumOff val="50000"/>
                  </a:schemeClr>
                </a:solidFill>
                <a:latin typeface="Helvetica"/>
                <a:cs typeface="Helvetica"/>
              </a:rPr>
              <a:t>A new growth story</a:t>
            </a:r>
          </a:p>
          <a:p>
            <a:r>
              <a:rPr lang="en-US" sz="1400" b="1" dirty="0" smtClean="0">
                <a:solidFill>
                  <a:schemeClr val="tx2"/>
                </a:solidFill>
                <a:latin typeface="Helvetica"/>
                <a:cs typeface="Helvetica"/>
              </a:rPr>
              <a:t>The SDGs as a crowd-sourced market agenda</a:t>
            </a:r>
            <a:endParaRPr lang="en-US" sz="1400" b="1" dirty="0">
              <a:solidFill>
                <a:schemeClr val="tx2"/>
              </a:solidFill>
              <a:latin typeface="Helvetica"/>
              <a:cs typeface="Helvetica"/>
            </a:endParaRPr>
          </a:p>
        </p:txBody>
      </p:sp>
      <p:sp>
        <p:nvSpPr>
          <p:cNvPr id="10" name="TextBox 9"/>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1.1</a:t>
            </a:r>
            <a:endParaRPr lang="en-GB" sz="1400" dirty="0">
              <a:solidFill>
                <a:schemeClr val="tx2">
                  <a:lumMod val="50000"/>
                  <a:lumOff val="50000"/>
                </a:schemeClr>
              </a:solidFill>
              <a:latin typeface="Helvetica Light"/>
              <a:cs typeface="Helvetica Light"/>
            </a:endParaRPr>
          </a:p>
        </p:txBody>
      </p:sp>
      <p:sp>
        <p:nvSpPr>
          <p:cNvPr id="11" name="TextBox 10"/>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2" name="Picture 1" descr="1814_image_U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2463" y="1196975"/>
            <a:ext cx="5483723" cy="3657600"/>
          </a:xfrm>
          <a:prstGeom prst="rect">
            <a:avLst/>
          </a:prstGeom>
        </p:spPr>
      </p:pic>
    </p:spTree>
    <p:extLst>
      <p:ext uri="{BB962C8B-B14F-4D97-AF65-F5344CB8AC3E}">
        <p14:creationId xmlns:p14="http://schemas.microsoft.com/office/powerpoint/2010/main" val="105117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1228727"/>
            <a:ext cx="2743200" cy="2266949"/>
          </a:xfrm>
          <a:prstGeom prst="rect">
            <a:avLst/>
          </a:prstGeom>
          <a:noFill/>
        </p:spPr>
        <p:txBody>
          <a:bodyPr wrap="square" rtlCol="0">
            <a:noAutofit/>
          </a:bodyPr>
          <a:lstStyle/>
          <a:p>
            <a:pPr lvl="0"/>
            <a:r>
              <a:rPr lang="en-US" sz="1400" dirty="0" smtClean="0">
                <a:solidFill>
                  <a:schemeClr val="tx2">
                    <a:lumMod val="90000"/>
                    <a:lumOff val="10000"/>
                  </a:schemeClr>
                </a:solidFill>
                <a:latin typeface="Helvetica Light"/>
                <a:cs typeface="Helvetica Light"/>
              </a:rPr>
              <a:t>A</a:t>
            </a:r>
            <a:r>
              <a:rPr lang="en-GB" sz="1400" dirty="0" smtClean="0">
                <a:solidFill>
                  <a:schemeClr val="tx2">
                    <a:lumMod val="90000"/>
                    <a:lumOff val="10000"/>
                  </a:schemeClr>
                </a:solidFill>
                <a:latin typeface="Helvetica Light"/>
                <a:cs typeface="Helvetica Light"/>
              </a:rPr>
              <a:t> 2017 white paper by the </a:t>
            </a:r>
          </a:p>
          <a:p>
            <a:pPr lvl="0"/>
            <a:r>
              <a:rPr lang="en-GB" sz="1400" dirty="0" smtClean="0">
                <a:solidFill>
                  <a:schemeClr val="tx2">
                    <a:lumMod val="90000"/>
                    <a:lumOff val="10000"/>
                  </a:schemeClr>
                </a:solidFill>
                <a:latin typeface="Helvetica Light"/>
                <a:cs typeface="Helvetica Light"/>
              </a:rPr>
              <a:t>Generation </a:t>
            </a:r>
            <a:r>
              <a:rPr lang="en-GB" sz="1400" dirty="0">
                <a:solidFill>
                  <a:schemeClr val="tx2">
                    <a:lumMod val="90000"/>
                    <a:lumOff val="10000"/>
                  </a:schemeClr>
                </a:solidFill>
                <a:latin typeface="Helvetica Light"/>
                <a:cs typeface="Helvetica Light"/>
              </a:rPr>
              <a:t>Foundation </a:t>
            </a:r>
            <a:r>
              <a:rPr lang="en-GB" sz="1400" dirty="0" smtClean="0">
                <a:solidFill>
                  <a:schemeClr val="tx2">
                    <a:lumMod val="90000"/>
                    <a:lumOff val="10000"/>
                  </a:schemeClr>
                </a:solidFill>
                <a:latin typeface="Helvetica Light"/>
                <a:cs typeface="Helvetica Light"/>
              </a:rPr>
              <a:t>heralds </a:t>
            </a:r>
            <a:r>
              <a:rPr lang="en-GB" sz="1400" dirty="0">
                <a:solidFill>
                  <a:schemeClr val="tx2">
                    <a:lumMod val="90000"/>
                    <a:lumOff val="10000"/>
                  </a:schemeClr>
                </a:solidFill>
                <a:latin typeface="Helvetica Light"/>
                <a:cs typeface="Helvetica Light"/>
              </a:rPr>
              <a:t>the </a:t>
            </a:r>
            <a:r>
              <a:rPr lang="en-GB" sz="1400" dirty="0" smtClean="0">
                <a:solidFill>
                  <a:schemeClr val="tx2">
                    <a:lumMod val="90000"/>
                    <a:lumOff val="10000"/>
                  </a:schemeClr>
                </a:solidFill>
                <a:latin typeface="Helvetica Light"/>
                <a:cs typeface="Helvetica Light"/>
              </a:rPr>
              <a:t>‘Sustainability Revolution’, </a:t>
            </a:r>
            <a:r>
              <a:rPr lang="en-GB" sz="1400" dirty="0">
                <a:solidFill>
                  <a:schemeClr val="tx2">
                    <a:lumMod val="90000"/>
                    <a:lumOff val="10000"/>
                  </a:schemeClr>
                </a:solidFill>
                <a:latin typeface="Helvetica Light"/>
                <a:cs typeface="Helvetica Light"/>
              </a:rPr>
              <a:t>bringing off-the-scale </a:t>
            </a:r>
            <a:r>
              <a:rPr lang="en-GB" sz="1400" dirty="0" smtClean="0">
                <a:solidFill>
                  <a:schemeClr val="tx2">
                    <a:lumMod val="90000"/>
                    <a:lumOff val="10000"/>
                  </a:schemeClr>
                </a:solidFill>
                <a:latin typeface="Helvetica Light"/>
                <a:cs typeface="Helvetica Light"/>
              </a:rPr>
              <a:t>opportunities </a:t>
            </a:r>
            <a:r>
              <a:rPr lang="en-GB" sz="1400" dirty="0">
                <a:solidFill>
                  <a:schemeClr val="tx2">
                    <a:lumMod val="90000"/>
                    <a:lumOff val="10000"/>
                  </a:schemeClr>
                </a:solidFill>
                <a:latin typeface="Helvetica Light"/>
                <a:cs typeface="Helvetica Light"/>
              </a:rPr>
              <a:t>for business</a:t>
            </a:r>
            <a:r>
              <a:rPr lang="en-GB" sz="1400" dirty="0" smtClean="0">
                <a:solidFill>
                  <a:schemeClr val="tx2">
                    <a:lumMod val="90000"/>
                    <a:lumOff val="10000"/>
                  </a:schemeClr>
                </a:solidFill>
                <a:latin typeface="Helvetica Light"/>
                <a:cs typeface="Helvetica Light"/>
              </a:rPr>
              <a:t>. </a:t>
            </a:r>
            <a:endParaRPr lang="en-GB" sz="1400" dirty="0">
              <a:solidFill>
                <a:schemeClr val="tx2">
                  <a:lumMod val="90000"/>
                  <a:lumOff val="10000"/>
                </a:schemeClr>
              </a:solidFill>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a:solidFill>
                  <a:schemeClr val="tx2">
                    <a:lumMod val="50000"/>
                    <a:lumOff val="50000"/>
                  </a:schemeClr>
                </a:solidFill>
                <a:latin typeface="Helvetica"/>
                <a:cs typeface="Helvetica"/>
              </a:rPr>
              <a:t>A new growth story</a:t>
            </a:r>
          </a:p>
          <a:p>
            <a:r>
              <a:rPr lang="en-GB" sz="1400" b="1" dirty="0" smtClean="0">
                <a:solidFill>
                  <a:schemeClr val="tx2"/>
                </a:solidFill>
                <a:latin typeface="Helvetica"/>
                <a:cs typeface="Helvetica"/>
              </a:rPr>
              <a:t>The Sustainability </a:t>
            </a:r>
            <a:r>
              <a:rPr lang="en-GB" sz="1400" b="1" dirty="0">
                <a:solidFill>
                  <a:schemeClr val="tx2"/>
                </a:solidFill>
                <a:latin typeface="Helvetica"/>
                <a:cs typeface="Helvetica"/>
              </a:rPr>
              <a:t>R</a:t>
            </a:r>
            <a:r>
              <a:rPr lang="en-GB" sz="1400" b="1" dirty="0" smtClean="0">
                <a:solidFill>
                  <a:schemeClr val="tx2"/>
                </a:solidFill>
                <a:latin typeface="Helvetica"/>
                <a:cs typeface="Helvetica"/>
              </a:rPr>
              <a:t>evolution </a:t>
            </a:r>
            <a:r>
              <a:rPr lang="en-GB" sz="1400" b="1" dirty="0">
                <a:solidFill>
                  <a:schemeClr val="tx2"/>
                </a:solidFill>
                <a:latin typeface="Helvetica"/>
                <a:cs typeface="Helvetica"/>
              </a:rPr>
              <a:t>is here </a:t>
            </a:r>
          </a:p>
        </p:txBody>
      </p:sp>
      <p:sp>
        <p:nvSpPr>
          <p:cNvPr id="4" name="TextBox 3"/>
          <p:cNvSpPr txBox="1"/>
          <p:nvPr/>
        </p:nvSpPr>
        <p:spPr>
          <a:xfrm>
            <a:off x="3206750" y="1216026"/>
            <a:ext cx="5715000" cy="3651250"/>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The </a:t>
            </a:r>
            <a:r>
              <a:rPr lang="en-GB" sz="2100" dirty="0">
                <a:solidFill>
                  <a:schemeClr val="tx2">
                    <a:lumMod val="50000"/>
                    <a:lumOff val="50000"/>
                  </a:schemeClr>
                </a:solidFill>
                <a:latin typeface="Helvetica Light"/>
                <a:cs typeface="Helvetica Light"/>
              </a:rPr>
              <a:t>Sustainability Revolution appears to have the scale of the Industrial Revolution and the Agricultural Revolution </a:t>
            </a:r>
            <a:r>
              <a:rPr lang="en-GB" sz="2100" dirty="0" smtClean="0">
                <a:solidFill>
                  <a:schemeClr val="tx2">
                    <a:lumMod val="50000"/>
                    <a:lumOff val="50000"/>
                  </a:schemeClr>
                </a:solidFill>
                <a:latin typeface="Helvetica Light"/>
                <a:cs typeface="Helvetica Light"/>
              </a:rPr>
              <a:t> – and </a:t>
            </a:r>
            <a:r>
              <a:rPr lang="en-GB" sz="2100" dirty="0">
                <a:solidFill>
                  <a:schemeClr val="tx2">
                    <a:lumMod val="50000"/>
                    <a:lumOff val="50000"/>
                  </a:schemeClr>
                </a:solidFill>
                <a:latin typeface="Helvetica Light"/>
                <a:cs typeface="Helvetica Light"/>
              </a:rPr>
              <a:t>the speed of the </a:t>
            </a:r>
            <a:r>
              <a:rPr lang="en-GB" sz="2100" dirty="0" smtClean="0">
                <a:solidFill>
                  <a:schemeClr val="tx2">
                    <a:lumMod val="50000"/>
                    <a:lumOff val="50000"/>
                  </a:schemeClr>
                </a:solidFill>
                <a:latin typeface="Helvetica Light"/>
                <a:cs typeface="Helvetica Light"/>
              </a:rPr>
              <a:t>Information </a:t>
            </a:r>
            <a:r>
              <a:rPr lang="en-GB" sz="2100" dirty="0">
                <a:solidFill>
                  <a:schemeClr val="tx2">
                    <a:lumMod val="50000"/>
                    <a:lumOff val="50000"/>
                  </a:schemeClr>
                </a:solidFill>
                <a:latin typeface="Helvetica Light"/>
                <a:cs typeface="Helvetica Light"/>
              </a:rPr>
              <a:t>Revolution. Compared to these </a:t>
            </a:r>
            <a:r>
              <a:rPr lang="en-GB" sz="2100" dirty="0" smtClean="0">
                <a:solidFill>
                  <a:schemeClr val="tx2">
                    <a:lumMod val="50000"/>
                    <a:lumOff val="50000"/>
                  </a:schemeClr>
                </a:solidFill>
                <a:latin typeface="Helvetica Light"/>
                <a:cs typeface="Helvetica Light"/>
              </a:rPr>
              <a:t>previous </a:t>
            </a:r>
            <a:r>
              <a:rPr lang="en-GB" sz="2100" dirty="0">
                <a:solidFill>
                  <a:schemeClr val="tx2">
                    <a:lumMod val="50000"/>
                    <a:lumOff val="50000"/>
                  </a:schemeClr>
                </a:solidFill>
                <a:latin typeface="Helvetica Light"/>
                <a:cs typeface="Helvetica Light"/>
              </a:rPr>
              <a:t>revolutions, the Sustainability Revolution is likely to be the most significant event in economic history</a:t>
            </a:r>
            <a:r>
              <a:rPr lang="en-GB" sz="2100" dirty="0" smtClean="0">
                <a:solidFill>
                  <a:schemeClr val="tx2">
                    <a:lumMod val="50000"/>
                    <a:lumOff val="50000"/>
                  </a:schemeClr>
                </a:solidFill>
                <a:latin typeface="Helvetica Light"/>
                <a:cs typeface="Helvetica Light"/>
              </a:rPr>
              <a:t>.”</a:t>
            </a:r>
          </a:p>
          <a:p>
            <a:endParaRPr lang="en-GB" sz="1400" i="1" dirty="0" smtClean="0">
              <a:solidFill>
                <a:schemeClr val="tx2">
                  <a:lumMod val="50000"/>
                  <a:lumOff val="50000"/>
                </a:schemeClr>
              </a:solidFill>
              <a:latin typeface="Helvetica Light"/>
              <a:cs typeface="Helvetica Light"/>
            </a:endParaRPr>
          </a:p>
          <a:p>
            <a:r>
              <a:rPr lang="en-GB" sz="1400" i="1" dirty="0" smtClean="0">
                <a:solidFill>
                  <a:schemeClr val="tx2">
                    <a:lumMod val="50000"/>
                    <a:lumOff val="50000"/>
                  </a:schemeClr>
                </a:solidFill>
                <a:latin typeface="Helvetica Light"/>
                <a:cs typeface="Helvetica Light"/>
              </a:rPr>
              <a:t>The </a:t>
            </a:r>
            <a:r>
              <a:rPr lang="en-GB" sz="1400" i="1" dirty="0">
                <a:solidFill>
                  <a:schemeClr val="tx2">
                    <a:lumMod val="50000"/>
                    <a:lumOff val="50000"/>
                  </a:schemeClr>
                </a:solidFill>
                <a:latin typeface="Helvetica Light"/>
                <a:cs typeface="Helvetica Light"/>
              </a:rPr>
              <a:t>Transformation of </a:t>
            </a:r>
            <a:r>
              <a:rPr lang="en-GB" sz="1400" i="1" dirty="0" smtClean="0">
                <a:solidFill>
                  <a:schemeClr val="tx2">
                    <a:lumMod val="50000"/>
                    <a:lumOff val="50000"/>
                  </a:schemeClr>
                </a:solidFill>
                <a:latin typeface="Helvetica Light"/>
                <a:cs typeface="Helvetica Light"/>
              </a:rPr>
              <a:t>Growth </a:t>
            </a:r>
            <a:r>
              <a:rPr lang="en-GB" sz="1400" dirty="0" smtClean="0">
                <a:solidFill>
                  <a:schemeClr val="tx2">
                    <a:lumMod val="50000"/>
                    <a:lumOff val="50000"/>
                  </a:schemeClr>
                </a:solidFill>
                <a:latin typeface="Helvetica Light"/>
                <a:cs typeface="Helvetica Light"/>
              </a:rPr>
              <a:t>2017</a:t>
            </a:r>
          </a:p>
        </p:txBody>
      </p:sp>
      <p:sp>
        <p:nvSpPr>
          <p:cNvPr id="9" name="TextBox 8"/>
          <p:cNvSpPr txBox="1"/>
          <p:nvPr/>
        </p:nvSpPr>
        <p:spPr>
          <a:xfrm>
            <a:off x="3084513" y="1228727"/>
            <a:ext cx="457200" cy="914400"/>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a:t>
            </a:r>
            <a:endParaRPr lang="en-GB" sz="2100" dirty="0">
              <a:solidFill>
                <a:schemeClr val="tx2">
                  <a:lumMod val="50000"/>
                  <a:lumOff val="50000"/>
                </a:schemeClr>
              </a:solidFill>
              <a:latin typeface="Helvetica Light"/>
              <a:cs typeface="Helvetica Light"/>
            </a:endParaRPr>
          </a:p>
        </p:txBody>
      </p:sp>
      <p:sp>
        <p:nvSpPr>
          <p:cNvPr id="13" name="TextBox 12"/>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1.2</a:t>
            </a:r>
            <a:endParaRPr lang="en-GB" sz="1400" dirty="0">
              <a:solidFill>
                <a:schemeClr val="tx2">
                  <a:lumMod val="50000"/>
                  <a:lumOff val="50000"/>
                </a:schemeClr>
              </a:solidFill>
              <a:latin typeface="Helvetica Light"/>
              <a:cs typeface="Helvetica Light"/>
            </a:endParaRPr>
          </a:p>
        </p:txBody>
      </p:sp>
      <p:sp>
        <p:nvSpPr>
          <p:cNvPr id="14" name="TextBox 13"/>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5" name="Picture 4" descr="1814_cover_TTO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314" y="3495676"/>
            <a:ext cx="979715" cy="1371600"/>
          </a:xfrm>
          <a:prstGeom prst="rect">
            <a:avLst/>
          </a:prstGeom>
          <a:ln>
            <a:solidFill>
              <a:schemeClr val="bg2">
                <a:lumMod val="90000"/>
              </a:schemeClr>
            </a:solidFill>
          </a:ln>
        </p:spPr>
      </p:pic>
      <p:sp>
        <p:nvSpPr>
          <p:cNvPr id="10" name="TextBox 9"/>
          <p:cNvSpPr txBox="1"/>
          <p:nvPr/>
        </p:nvSpPr>
        <p:spPr>
          <a:xfrm>
            <a:off x="1595438" y="4519507"/>
            <a:ext cx="1376362" cy="347768"/>
          </a:xfrm>
          <a:prstGeom prst="rect">
            <a:avLst/>
          </a:prstGeom>
          <a:noFill/>
        </p:spPr>
        <p:txBody>
          <a:bodyPr wrap="square" rtlCol="0">
            <a:noAutofit/>
          </a:bodyPr>
          <a:lstStyle/>
          <a:p>
            <a:r>
              <a:rPr lang="en-US" sz="1000" dirty="0">
                <a:solidFill>
                  <a:schemeClr val="bg2">
                    <a:lumMod val="75000"/>
                  </a:schemeClr>
                </a:solidFill>
                <a:latin typeface="Helvetica Light"/>
                <a:cs typeface="Helvetica Light"/>
              </a:rPr>
              <a:t>Source: Generation Foundation</a:t>
            </a:r>
            <a:endParaRPr lang="en-GB" sz="1000" dirty="0">
              <a:solidFill>
                <a:schemeClr val="bg2">
                  <a:lumMod val="75000"/>
                </a:schemeClr>
              </a:solidFill>
              <a:latin typeface="Helvetica Light"/>
              <a:cs typeface="Helvetica Light"/>
            </a:endParaRPr>
          </a:p>
        </p:txBody>
      </p:sp>
      <p:pic>
        <p:nvPicPr>
          <p:cNvPr id="2" name="Picture 1" descr="1814_generation_ST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95438" y="3489325"/>
            <a:ext cx="1371600" cy="1030182"/>
          </a:xfrm>
          <a:prstGeom prst="rect">
            <a:avLst/>
          </a:prstGeom>
        </p:spPr>
      </p:pic>
      <p:sp>
        <p:nvSpPr>
          <p:cNvPr id="6" name="Rectangle 5"/>
          <p:cNvSpPr/>
          <p:nvPr/>
        </p:nvSpPr>
        <p:spPr>
          <a:xfrm>
            <a:off x="3241447" y="4462558"/>
            <a:ext cx="5521553" cy="461665"/>
          </a:xfrm>
          <a:prstGeom prst="rect">
            <a:avLst/>
          </a:prstGeom>
        </p:spPr>
        <p:txBody>
          <a:bodyPr wrap="square">
            <a:spAutoFit/>
          </a:bodyPr>
          <a:lstStyle/>
          <a:p>
            <a:pPr lvl="0"/>
            <a:r>
              <a:rPr lang="en-US" sz="1200">
                <a:solidFill>
                  <a:schemeClr val="tx2">
                    <a:lumMod val="90000"/>
                    <a:lumOff val="10000"/>
                  </a:schemeClr>
                </a:solidFill>
                <a:latin typeface="Helvetica Light"/>
                <a:cs typeface="Helvetica Light"/>
              </a:rPr>
              <a:t>Note: Generation Investment Management’s 2017 Sustainability Trends Report documents the trends behind this Revolution.</a:t>
            </a:r>
            <a:endParaRPr lang="en-GB" sz="1200" dirty="0">
              <a:solidFill>
                <a:schemeClr val="tx2">
                  <a:lumMod val="90000"/>
                  <a:lumOff val="10000"/>
                </a:schemeClr>
              </a:solidFill>
              <a:latin typeface="Helvetica Light"/>
              <a:cs typeface="Helvetica Light"/>
            </a:endParaRPr>
          </a:p>
        </p:txBody>
      </p:sp>
    </p:spTree>
    <p:extLst>
      <p:ext uri="{BB962C8B-B14F-4D97-AF65-F5344CB8AC3E}">
        <p14:creationId xmlns:p14="http://schemas.microsoft.com/office/powerpoint/2010/main" val="350687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216026"/>
            <a:ext cx="2743200" cy="3651250"/>
          </a:xfrm>
          <a:prstGeom prst="rect">
            <a:avLst/>
          </a:prstGeom>
          <a:noFill/>
        </p:spPr>
        <p:txBody>
          <a:bodyPr wrap="square" rtlCol="0">
            <a:noAutofit/>
          </a:bodyPr>
          <a:lstStyle/>
          <a:p>
            <a:r>
              <a:rPr lang="en-GB" sz="1400" dirty="0">
                <a:solidFill>
                  <a:schemeClr val="tx2"/>
                </a:solidFill>
                <a:latin typeface="Helvetica Light"/>
                <a:cs typeface="Helvetica Light"/>
              </a:rPr>
              <a:t>SDG-related market opportunities </a:t>
            </a:r>
            <a:r>
              <a:rPr lang="en-GB" sz="1400" dirty="0" smtClean="0">
                <a:solidFill>
                  <a:schemeClr val="tx2"/>
                </a:solidFill>
                <a:latin typeface="Helvetica Light"/>
                <a:cs typeface="Helvetica Light"/>
              </a:rPr>
              <a:t>are forecast to be </a:t>
            </a:r>
            <a:r>
              <a:rPr lang="en-GB" sz="1400" dirty="0">
                <a:solidFill>
                  <a:schemeClr val="tx2"/>
                </a:solidFill>
                <a:latin typeface="Helvetica Light"/>
                <a:cs typeface="Helvetica Light"/>
              </a:rPr>
              <a:t>worth at least $12 trillion a year in revenue and savings by 2030. </a:t>
            </a:r>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a:p>
            <a:endParaRPr lang="en-GB" sz="1400" dirty="0">
              <a:solidFill>
                <a:schemeClr val="tx2"/>
              </a:solidFill>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A new growth story</a:t>
            </a:r>
          </a:p>
          <a:p>
            <a:r>
              <a:rPr lang="en-GB" sz="1400" b="1" dirty="0">
                <a:solidFill>
                  <a:schemeClr val="tx2"/>
                </a:solidFill>
                <a:latin typeface="Helvetica"/>
                <a:cs typeface="Helvetica"/>
              </a:rPr>
              <a:t>$12 trillion a year markets by 2030</a:t>
            </a:r>
          </a:p>
        </p:txBody>
      </p:sp>
      <p:sp>
        <p:nvSpPr>
          <p:cNvPr id="4" name="TextBox 3"/>
          <p:cNvSpPr txBox="1"/>
          <p:nvPr/>
        </p:nvSpPr>
        <p:spPr>
          <a:xfrm>
            <a:off x="3200400" y="1198563"/>
            <a:ext cx="2743200" cy="914400"/>
          </a:xfrm>
          <a:prstGeom prst="rect">
            <a:avLst/>
          </a:prstGeom>
          <a:noFill/>
        </p:spPr>
        <p:txBody>
          <a:bodyPr wrap="square" rtlCol="0">
            <a:noAutofit/>
          </a:bodyPr>
          <a:lstStyle/>
          <a:p>
            <a:r>
              <a:rPr lang="en-GB" sz="1400" dirty="0">
                <a:solidFill>
                  <a:schemeClr val="bg1"/>
                </a:solidFill>
                <a:latin typeface="Helvetica Light"/>
                <a:cs typeface="Helvetica Light"/>
              </a:rPr>
              <a:t>Markets mapped across </a:t>
            </a:r>
            <a:r>
              <a:rPr lang="en-GB" sz="1400" dirty="0" smtClean="0">
                <a:solidFill>
                  <a:schemeClr val="bg1"/>
                </a:solidFill>
                <a:latin typeface="Helvetica Light"/>
                <a:cs typeface="Helvetica Light"/>
              </a:rPr>
              <a:t>four value </a:t>
            </a:r>
            <a:r>
              <a:rPr lang="en-GB" sz="1400" dirty="0">
                <a:solidFill>
                  <a:schemeClr val="bg1"/>
                </a:solidFill>
                <a:latin typeface="Helvetica Light"/>
                <a:cs typeface="Helvetica Light"/>
              </a:rPr>
              <a:t>creation </a:t>
            </a:r>
            <a:r>
              <a:rPr lang="en-GB" sz="1400" dirty="0" smtClean="0">
                <a:solidFill>
                  <a:schemeClr val="bg1"/>
                </a:solidFill>
                <a:latin typeface="Helvetica Light"/>
                <a:cs typeface="Helvetica Light"/>
              </a:rPr>
              <a:t>nexuses</a:t>
            </a:r>
            <a:endParaRPr lang="en-GB" sz="1400" dirty="0">
              <a:solidFill>
                <a:schemeClr val="bg1"/>
              </a:solidFill>
              <a:latin typeface="Helvetica Light"/>
              <a:cs typeface="Helvetica Light"/>
            </a:endParaRPr>
          </a:p>
        </p:txBody>
      </p:sp>
      <p:sp>
        <p:nvSpPr>
          <p:cNvPr id="8" name="TextBox 7"/>
          <p:cNvSpPr txBox="1"/>
          <p:nvPr/>
        </p:nvSpPr>
        <p:spPr>
          <a:xfrm>
            <a:off x="4572000" y="3952876"/>
            <a:ext cx="1371600" cy="914400"/>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Food </a:t>
            </a:r>
            <a:r>
              <a:rPr lang="en-GB" sz="1400" dirty="0">
                <a:solidFill>
                  <a:schemeClr val="tx2">
                    <a:lumMod val="50000"/>
                    <a:lumOff val="50000"/>
                  </a:schemeClr>
                </a:solidFill>
                <a:latin typeface="Helvetica Light"/>
                <a:cs typeface="Helvetica Light"/>
              </a:rPr>
              <a:t>and </a:t>
            </a:r>
            <a:r>
              <a:rPr lang="en-GB" sz="1400" dirty="0" smtClean="0">
                <a:solidFill>
                  <a:schemeClr val="tx2">
                    <a:lumMod val="50000"/>
                    <a:lumOff val="50000"/>
                  </a:schemeClr>
                </a:solidFill>
                <a:latin typeface="Helvetica Light"/>
                <a:cs typeface="Helvetica Light"/>
              </a:rPr>
              <a:t>agriculture </a:t>
            </a:r>
            <a:endParaRPr lang="en-GB" sz="1400" dirty="0">
              <a:solidFill>
                <a:schemeClr val="tx2">
                  <a:lumMod val="50000"/>
                  <a:lumOff val="50000"/>
                </a:schemeClr>
              </a:solidFill>
              <a:latin typeface="Helvetica Light"/>
              <a:cs typeface="Helvetica Light"/>
            </a:endParaRPr>
          </a:p>
        </p:txBody>
      </p:sp>
      <p:sp>
        <p:nvSpPr>
          <p:cNvPr id="9" name="TextBox 8"/>
          <p:cNvSpPr txBox="1"/>
          <p:nvPr/>
        </p:nvSpPr>
        <p:spPr>
          <a:xfrm>
            <a:off x="5959475" y="3952876"/>
            <a:ext cx="1371600" cy="914400"/>
          </a:xfrm>
          <a:prstGeom prst="rect">
            <a:avLst/>
          </a:prstGeom>
          <a:noFill/>
        </p:spPr>
        <p:txBody>
          <a:bodyPr wrap="square" rtlCol="0">
            <a:noAutofit/>
          </a:bodyPr>
          <a:lstStyle/>
          <a:p>
            <a:pPr lvl="0"/>
            <a:r>
              <a:rPr lang="en-GB" sz="1400" dirty="0">
                <a:solidFill>
                  <a:schemeClr val="tx2">
                    <a:lumMod val="50000"/>
                    <a:lumOff val="50000"/>
                  </a:schemeClr>
                </a:solidFill>
                <a:latin typeface="Helvetica Light"/>
                <a:cs typeface="Helvetica Light"/>
              </a:rPr>
              <a:t>Cities and </a:t>
            </a:r>
            <a:r>
              <a:rPr lang="en-GB" sz="1400" dirty="0" smtClean="0">
                <a:solidFill>
                  <a:schemeClr val="tx2">
                    <a:lumMod val="50000"/>
                    <a:lumOff val="50000"/>
                  </a:schemeClr>
                </a:solidFill>
                <a:latin typeface="Helvetica Light"/>
                <a:cs typeface="Helvetica Light"/>
              </a:rPr>
              <a:t>urban mobility </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7331075" y="3965577"/>
            <a:ext cx="1371600" cy="914400"/>
          </a:xfrm>
          <a:prstGeom prst="rect">
            <a:avLst/>
          </a:prstGeom>
          <a:noFill/>
        </p:spPr>
        <p:txBody>
          <a:bodyPr wrap="square" rtlCol="0">
            <a:noAutofit/>
          </a:bodyPr>
          <a:lstStyle/>
          <a:p>
            <a:pPr lvl="0"/>
            <a:r>
              <a:rPr lang="en-GB" sz="1400" dirty="0">
                <a:solidFill>
                  <a:schemeClr val="tx2">
                    <a:lumMod val="50000"/>
                    <a:lumOff val="50000"/>
                  </a:schemeClr>
                </a:solidFill>
                <a:latin typeface="Helvetica Light"/>
                <a:cs typeface="Helvetica Light"/>
              </a:rPr>
              <a:t>Energy and </a:t>
            </a:r>
            <a:r>
              <a:rPr lang="en-GB" sz="1400" dirty="0" smtClean="0">
                <a:solidFill>
                  <a:schemeClr val="tx2">
                    <a:lumMod val="50000"/>
                    <a:lumOff val="50000"/>
                  </a:schemeClr>
                </a:solidFill>
                <a:latin typeface="Helvetica Light"/>
                <a:cs typeface="Helvetica Light"/>
              </a:rPr>
              <a:t>materials </a:t>
            </a:r>
            <a:endParaRPr lang="en-GB" sz="1400" dirty="0">
              <a:solidFill>
                <a:schemeClr val="tx2">
                  <a:lumMod val="50000"/>
                  <a:lumOff val="50000"/>
                </a:schemeClr>
              </a:solidFill>
              <a:latin typeface="Helvetica Light"/>
              <a:cs typeface="Helvetica Light"/>
            </a:endParaRPr>
          </a:p>
        </p:txBody>
      </p:sp>
      <p:sp>
        <p:nvSpPr>
          <p:cNvPr id="11" name="TextBox 10"/>
          <p:cNvSpPr txBox="1"/>
          <p:nvPr/>
        </p:nvSpPr>
        <p:spPr>
          <a:xfrm>
            <a:off x="3203575" y="3940175"/>
            <a:ext cx="1371600" cy="914400"/>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Health </a:t>
            </a:r>
            <a:r>
              <a:rPr lang="en-GB" sz="1400" dirty="0">
                <a:solidFill>
                  <a:schemeClr val="tx2">
                    <a:lumMod val="50000"/>
                    <a:lumOff val="50000"/>
                  </a:schemeClr>
                </a:solidFill>
                <a:latin typeface="Helvetica Light"/>
                <a:cs typeface="Helvetica Light"/>
              </a:rPr>
              <a:t>and </a:t>
            </a:r>
            <a:r>
              <a:rPr lang="en-GB" sz="1400" dirty="0" smtClean="0">
                <a:solidFill>
                  <a:schemeClr val="tx2">
                    <a:lumMod val="50000"/>
                    <a:lumOff val="50000"/>
                  </a:schemeClr>
                </a:solidFill>
                <a:latin typeface="Helvetica Light"/>
                <a:cs typeface="Helvetica Light"/>
              </a:rPr>
              <a:t>well</a:t>
            </a:r>
            <a:r>
              <a:rPr lang="en-GB" sz="1400" dirty="0">
                <a:solidFill>
                  <a:schemeClr val="tx2">
                    <a:lumMod val="50000"/>
                    <a:lumOff val="50000"/>
                  </a:schemeClr>
                </a:solidFill>
                <a:latin typeface="Helvetica Light"/>
                <a:cs typeface="Helvetica Light"/>
              </a:rPr>
              <a:t>-being </a:t>
            </a:r>
          </a:p>
        </p:txBody>
      </p:sp>
      <p:sp>
        <p:nvSpPr>
          <p:cNvPr id="14" name="TextBox 13"/>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1.3</a:t>
            </a:r>
            <a:endParaRPr lang="en-GB" sz="1400" dirty="0">
              <a:solidFill>
                <a:schemeClr val="tx2">
                  <a:lumMod val="50000"/>
                  <a:lumOff val="50000"/>
                </a:schemeClr>
              </a:solidFill>
              <a:latin typeface="Helvetica Light"/>
              <a:cs typeface="Helvetica Light"/>
            </a:endParaRPr>
          </a:p>
        </p:txBody>
      </p:sp>
      <p:sp>
        <p:nvSpPr>
          <p:cNvPr id="15" name="TextBox 14"/>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2" name="TextBox 11"/>
          <p:cNvSpPr txBox="1"/>
          <p:nvPr/>
        </p:nvSpPr>
        <p:spPr>
          <a:xfrm>
            <a:off x="1280266" y="3572404"/>
            <a:ext cx="1689947" cy="1371600"/>
          </a:xfrm>
          <a:prstGeom prst="rect">
            <a:avLst/>
          </a:prstGeom>
          <a:noFill/>
        </p:spPr>
        <p:txBody>
          <a:bodyPr wrap="square" rtlCol="0">
            <a:noAutofit/>
          </a:bodyPr>
          <a:lstStyle/>
          <a:p>
            <a:r>
              <a:rPr lang="en-US" sz="1000" dirty="0" smtClean="0">
                <a:solidFill>
                  <a:schemeClr val="bg2">
                    <a:lumMod val="75000"/>
                  </a:schemeClr>
                </a:solidFill>
                <a:latin typeface="Helvetica Light"/>
                <a:cs typeface="Helvetica Light"/>
              </a:rPr>
              <a:t>Source</a:t>
            </a:r>
            <a:r>
              <a:rPr lang="en-US" sz="1000" dirty="0">
                <a:solidFill>
                  <a:schemeClr val="bg2">
                    <a:lumMod val="75000"/>
                  </a:schemeClr>
                </a:solidFill>
                <a:latin typeface="Helvetica Light"/>
                <a:cs typeface="Helvetica Light"/>
              </a:rPr>
              <a:t>: Business and Sustainable Development Commission</a:t>
            </a:r>
            <a:endParaRPr lang="en-GB" sz="1000" dirty="0">
              <a:solidFill>
                <a:schemeClr val="bg2">
                  <a:lumMod val="75000"/>
                </a:schemeClr>
              </a:solidFill>
              <a:latin typeface="Helvetica Light"/>
              <a:cs typeface="Helvetica Light"/>
            </a:endParaRPr>
          </a:p>
        </p:txBody>
      </p:sp>
      <p:pic>
        <p:nvPicPr>
          <p:cNvPr id="16" name="Picture 15" descr="1814_cover_BBBW.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146" y="3572404"/>
            <a:ext cx="960120" cy="1371600"/>
          </a:xfrm>
          <a:prstGeom prst="rect">
            <a:avLst/>
          </a:prstGeom>
        </p:spPr>
      </p:pic>
    </p:spTree>
    <p:extLst>
      <p:ext uri="{BB962C8B-B14F-4D97-AF65-F5344CB8AC3E}">
        <p14:creationId xmlns:p14="http://schemas.microsoft.com/office/powerpoint/2010/main" val="2017605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1613" y="1190625"/>
            <a:ext cx="2743200" cy="3663950"/>
          </a:xfrm>
          <a:prstGeom prst="rect">
            <a:avLst/>
          </a:prstGeom>
          <a:noFill/>
        </p:spPr>
        <p:txBody>
          <a:bodyPr wrap="square" rtlCol="0">
            <a:noAutofit/>
          </a:bodyPr>
          <a:lstStyle/>
          <a:p>
            <a:r>
              <a:rPr lang="en-GB" sz="1400" b="1" dirty="0">
                <a:latin typeface="Helvetica"/>
                <a:cs typeface="Helvetica"/>
              </a:rPr>
              <a:t>Exponential challenges demand exponential solutions. </a:t>
            </a:r>
            <a:r>
              <a:rPr lang="en-GB" sz="1400" dirty="0">
                <a:latin typeface="Helvetica Light"/>
                <a:cs typeface="Helvetica Light"/>
              </a:rPr>
              <a:t>Incremental approaches, while important, are no longer sufficient. </a:t>
            </a:r>
            <a:endParaRPr lang="en-GB" sz="1400" dirty="0" smtClean="0">
              <a:latin typeface="Helvetica Light"/>
              <a:cs typeface="Helvetica Light"/>
            </a:endParaRPr>
          </a:p>
          <a:p>
            <a:endParaRPr lang="en-GB" sz="1400" dirty="0">
              <a:latin typeface="Helvetica Light"/>
              <a:cs typeface="Helvetica Light"/>
            </a:endParaRPr>
          </a:p>
          <a:p>
            <a:r>
              <a:rPr lang="en-GB" sz="1400" dirty="0">
                <a:latin typeface="Helvetica Light"/>
                <a:cs typeface="Helvetica Light"/>
              </a:rPr>
              <a:t>Around the world, breakthrough innovators are already creating positive impact at scale by combining new </a:t>
            </a:r>
            <a:r>
              <a:rPr lang="en-GB" sz="1400" dirty="0" err="1">
                <a:latin typeface="Helvetica Light"/>
                <a:cs typeface="Helvetica Light"/>
              </a:rPr>
              <a:t>mindsets</a:t>
            </a:r>
            <a:r>
              <a:rPr lang="en-GB" sz="1400" dirty="0">
                <a:latin typeface="Helvetica Light"/>
                <a:cs typeface="Helvetica Light"/>
              </a:rPr>
              <a:t>, technologies and business models. Find out more at </a:t>
            </a:r>
            <a:r>
              <a:rPr lang="en-GB" sz="1400" u="sng" dirty="0">
                <a:latin typeface="Helvetica Light"/>
                <a:cs typeface="Helvetica Light"/>
                <a:hlinkClick r:id="rId3"/>
              </a:rPr>
              <a:t>projectbreakthrough.io</a:t>
            </a:r>
            <a:endParaRPr lang="en-GB" sz="1400" dirty="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p:txBody>
      </p:sp>
      <p:sp>
        <p:nvSpPr>
          <p:cNvPr id="7" name="TextBox 6"/>
          <p:cNvSpPr txBox="1"/>
          <p:nvPr/>
        </p:nvSpPr>
        <p:spPr>
          <a:xfrm>
            <a:off x="227013" y="288925"/>
            <a:ext cx="5943600" cy="914400"/>
          </a:xfrm>
          <a:prstGeom prst="rect">
            <a:avLst/>
          </a:prstGeom>
          <a:noFill/>
        </p:spPr>
        <p:txBody>
          <a:bodyPr wrap="square" rtlCol="0">
            <a:noAutofit/>
          </a:bodyPr>
          <a:lstStyle/>
          <a:p>
            <a:r>
              <a:rPr lang="en-US" sz="1400" b="1" dirty="0">
                <a:solidFill>
                  <a:schemeClr val="tx2">
                    <a:lumMod val="50000"/>
                    <a:lumOff val="50000"/>
                  </a:schemeClr>
                </a:solidFill>
                <a:latin typeface="Helvetica"/>
                <a:cs typeface="Helvetica"/>
              </a:rPr>
              <a:t>A new growth story</a:t>
            </a:r>
          </a:p>
          <a:p>
            <a:r>
              <a:rPr lang="en-GB" sz="1400" b="1" dirty="0" smtClean="0">
                <a:solidFill>
                  <a:schemeClr val="tx2"/>
                </a:solidFill>
                <a:latin typeface="Helvetica"/>
                <a:cs typeface="Helvetica"/>
              </a:rPr>
              <a:t>Going </a:t>
            </a:r>
            <a:r>
              <a:rPr lang="en-GB" sz="1400" b="1" dirty="0">
                <a:solidFill>
                  <a:schemeClr val="tx2"/>
                </a:solidFill>
                <a:latin typeface="Helvetica"/>
                <a:cs typeface="Helvetica"/>
              </a:rPr>
              <a:t>for </a:t>
            </a:r>
            <a:r>
              <a:rPr lang="en-GB" sz="1400" b="1" dirty="0" smtClean="0">
                <a:solidFill>
                  <a:schemeClr val="tx2"/>
                </a:solidFill>
                <a:latin typeface="Helvetica"/>
                <a:cs typeface="Helvetica"/>
              </a:rPr>
              <a:t>breakthrough</a:t>
            </a:r>
            <a:endParaRPr lang="en-GB" sz="1400" b="1" dirty="0">
              <a:solidFill>
                <a:schemeClr val="tx2"/>
              </a:solidFill>
              <a:latin typeface="Helvetica"/>
              <a:cs typeface="Helvetica"/>
            </a:endParaRPr>
          </a:p>
        </p:txBody>
      </p:sp>
      <p:sp>
        <p:nvSpPr>
          <p:cNvPr id="6" name="TextBox 5"/>
          <p:cNvSpPr txBox="1"/>
          <p:nvPr/>
        </p:nvSpPr>
        <p:spPr>
          <a:xfrm>
            <a:off x="6170612" y="288925"/>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1.4</a:t>
            </a:r>
          </a:p>
          <a:p>
            <a:pPr algn="r"/>
            <a:endParaRPr lang="en-GB" sz="1400" b="1" dirty="0">
              <a:solidFill>
                <a:schemeClr val="tx2">
                  <a:lumMod val="50000"/>
                  <a:lumOff val="50000"/>
                </a:schemeClr>
              </a:solidFill>
              <a:latin typeface="Helvetica"/>
              <a:cs typeface="Helvetica"/>
            </a:endParaRPr>
          </a:p>
        </p:txBody>
      </p:sp>
      <p:sp>
        <p:nvSpPr>
          <p:cNvPr id="8" name="TextBox 7"/>
          <p:cNvSpPr txBox="1"/>
          <p:nvPr/>
        </p:nvSpPr>
        <p:spPr>
          <a:xfrm>
            <a:off x="6174286" y="282575"/>
            <a:ext cx="22860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9" name="TextBox 8"/>
          <p:cNvSpPr txBox="1"/>
          <p:nvPr/>
        </p:nvSpPr>
        <p:spPr>
          <a:xfrm>
            <a:off x="6165850" y="1216025"/>
            <a:ext cx="2743200" cy="3663950"/>
          </a:xfrm>
          <a:prstGeom prst="rect">
            <a:avLst/>
          </a:prstGeom>
          <a:noFill/>
        </p:spPr>
        <p:txBody>
          <a:bodyPr wrap="square" rtlCol="0">
            <a:noAutofit/>
          </a:bodyPr>
          <a:lstStyle/>
          <a:p>
            <a:endParaRPr lang="en-GB" sz="1400" dirty="0">
              <a:latin typeface="Helvetica Light"/>
              <a:cs typeface="Helvetica Light"/>
            </a:endParaRPr>
          </a:p>
        </p:txBody>
      </p:sp>
      <p:sp>
        <p:nvSpPr>
          <p:cNvPr id="10" name="TextBox 9"/>
          <p:cNvSpPr txBox="1"/>
          <p:nvPr/>
        </p:nvSpPr>
        <p:spPr>
          <a:xfrm>
            <a:off x="213519" y="4397375"/>
            <a:ext cx="2744787" cy="457200"/>
          </a:xfrm>
          <a:prstGeom prst="rect">
            <a:avLst/>
          </a:prstGeom>
          <a:noFill/>
        </p:spPr>
        <p:txBody>
          <a:bodyPr wrap="square" rtlCol="0">
            <a:noAutofit/>
          </a:bodyPr>
          <a:lstStyle/>
          <a:p>
            <a:r>
              <a:rPr lang="en-US" sz="1000" dirty="0">
                <a:solidFill>
                  <a:schemeClr val="bg2">
                    <a:lumMod val="75000"/>
                  </a:schemeClr>
                </a:solidFill>
                <a:latin typeface="Helvetica Light"/>
                <a:cs typeface="Helvetica Light"/>
              </a:rPr>
              <a:t>Source: </a:t>
            </a:r>
            <a:r>
              <a:rPr lang="en-US" sz="1000" dirty="0" err="1" smtClean="0">
                <a:solidFill>
                  <a:schemeClr val="bg2">
                    <a:lumMod val="75000"/>
                  </a:schemeClr>
                </a:solidFill>
                <a:latin typeface="Helvetica Light"/>
                <a:cs typeface="Helvetica Light"/>
              </a:rPr>
              <a:t>Volans</a:t>
            </a:r>
            <a:endParaRPr lang="en-GB" sz="10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1857782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30981" y="1196975"/>
            <a:ext cx="8688387" cy="2743200"/>
          </a:xfrm>
          <a:prstGeom prst="rect">
            <a:avLst/>
          </a:prstGeom>
          <a:noFill/>
        </p:spPr>
        <p:txBody>
          <a:bodyPr wrap="square" rtlCol="0">
            <a:noAutofit/>
          </a:bodyPr>
          <a:lstStyle/>
          <a:p>
            <a:r>
              <a:rPr lang="en-GB" sz="3600" dirty="0" smtClean="0">
                <a:solidFill>
                  <a:schemeClr val="bg1"/>
                </a:solidFill>
                <a:latin typeface="Helvetica Light"/>
                <a:cs typeface="Helvetica Light"/>
              </a:rPr>
              <a:t>Disrupt or be disrupted</a:t>
            </a:r>
            <a:endParaRPr lang="en-US" sz="3600" dirty="0" smtClean="0">
              <a:solidFill>
                <a:schemeClr val="bg1"/>
              </a:solidFill>
              <a:latin typeface="Helvetica Light"/>
              <a:cs typeface="Helvetica Light"/>
            </a:endParaRPr>
          </a:p>
        </p:txBody>
      </p:sp>
      <p:sp>
        <p:nvSpPr>
          <p:cNvPr id="3" name="TextBox 2"/>
          <p:cNvSpPr txBox="1"/>
          <p:nvPr/>
        </p:nvSpPr>
        <p:spPr>
          <a:xfrm>
            <a:off x="6174286" y="288925"/>
            <a:ext cx="2741114" cy="914400"/>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2.0</a:t>
            </a:r>
            <a:endParaRPr lang="en-US" sz="1400" dirty="0">
              <a:solidFill>
                <a:schemeClr val="bg1"/>
              </a:solidFill>
              <a:latin typeface="Helvetica Light"/>
              <a:cs typeface="Helvetica Light"/>
            </a:endParaRPr>
          </a:p>
        </p:txBody>
      </p:sp>
      <p:sp>
        <p:nvSpPr>
          <p:cNvPr id="4" name="TextBox 3"/>
          <p:cNvSpPr txBox="1"/>
          <p:nvPr/>
        </p:nvSpPr>
        <p:spPr>
          <a:xfrm>
            <a:off x="6177461" y="288925"/>
            <a:ext cx="2741114" cy="914400"/>
          </a:xfrm>
          <a:prstGeom prst="rect">
            <a:avLst/>
          </a:prstGeom>
          <a:noFill/>
        </p:spPr>
        <p:txBody>
          <a:bodyPr wrap="square" rtlCol="0">
            <a:noAutofit/>
          </a:bodyPr>
          <a:lstStyle/>
          <a:p>
            <a:r>
              <a:rPr lang="en-US" sz="1400" dirty="0">
                <a:solidFill>
                  <a:schemeClr val="bg1"/>
                </a:solidFill>
                <a:latin typeface="Helvetica Light"/>
                <a:cs typeface="Helvetica Light"/>
              </a:rPr>
              <a:t>The Breakthrough Pitch </a:t>
            </a:r>
          </a:p>
        </p:txBody>
      </p:sp>
    </p:spTree>
    <p:extLst>
      <p:ext uri="{BB962C8B-B14F-4D97-AF65-F5344CB8AC3E}">
        <p14:creationId xmlns:p14="http://schemas.microsoft.com/office/powerpoint/2010/main" val="638849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152030"/>
      </a:dk2>
      <a:lt2>
        <a:srgbClr val="E7E6E6"/>
      </a:lt2>
      <a:accent1>
        <a:srgbClr val="D63E49"/>
      </a:accent1>
      <a:accent2>
        <a:srgbClr val="ED7D31"/>
      </a:accent2>
      <a:accent3>
        <a:srgbClr val="A5A5A5"/>
      </a:accent3>
      <a:accent4>
        <a:srgbClr val="FFC000"/>
      </a:accent4>
      <a:accent5>
        <a:srgbClr val="5B9BD5"/>
      </a:accent5>
      <a:accent6>
        <a:srgbClr val="70AD47"/>
      </a:accent6>
      <a:hlink>
        <a:srgbClr val="DF555A"/>
      </a:hlink>
      <a:folHlink>
        <a:srgbClr val="DF555A"/>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21362</TotalTime>
  <Words>2735</Words>
  <Application>Microsoft Macintosh PowerPoint</Application>
  <PresentationFormat>On-screen Show (16:9)</PresentationFormat>
  <Paragraphs>420</Paragraphs>
  <Slides>35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Calibri Light</vt:lpstr>
      <vt:lpstr>Helvetica</vt:lpstr>
      <vt:lpstr>Helvetica Light</vt:lpstr>
      <vt:lpstr>Arial</vt:lpstr>
      <vt:lpstr>Office Theme</vt:lpstr>
      <vt:lpstr>The Breakthrough Pitch Strategies for success  in tomorrow’s markets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Breakthrough Pitch</dc:title>
  <dc:creator>Jacqueline Lim</dc:creator>
  <cp:lastModifiedBy>Jacqueline Lim</cp:lastModifiedBy>
  <cp:revision>334</cp:revision>
  <cp:lastPrinted>2017-11-14T15:26:59Z</cp:lastPrinted>
  <dcterms:created xsi:type="dcterms:W3CDTF">2017-09-13T16:06:58Z</dcterms:created>
  <dcterms:modified xsi:type="dcterms:W3CDTF">2017-11-14T15:44:39Z</dcterms:modified>
</cp:coreProperties>
</file>